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1" r:id="rId2"/>
    <p:sldId id="260" r:id="rId3"/>
    <p:sldId id="261" r:id="rId4"/>
    <p:sldId id="262" r:id="rId5"/>
    <p:sldId id="263" r:id="rId6"/>
    <p:sldId id="264" r:id="rId7"/>
    <p:sldId id="312" r:id="rId8"/>
    <p:sldId id="258" r:id="rId9"/>
    <p:sldId id="266" r:id="rId10"/>
    <p:sldId id="265" r:id="rId11"/>
    <p:sldId id="293" r:id="rId12"/>
    <p:sldId id="267" r:id="rId13"/>
    <p:sldId id="294" r:id="rId14"/>
    <p:sldId id="295" r:id="rId15"/>
    <p:sldId id="269" r:id="rId16"/>
    <p:sldId id="297" r:id="rId17"/>
    <p:sldId id="268" r:id="rId18"/>
    <p:sldId id="301" r:id="rId19"/>
    <p:sldId id="302" r:id="rId20"/>
    <p:sldId id="300" r:id="rId21"/>
    <p:sldId id="303" r:id="rId22"/>
    <p:sldId id="270" r:id="rId23"/>
    <p:sldId id="304" r:id="rId24"/>
    <p:sldId id="313" r:id="rId25"/>
    <p:sldId id="305" r:id="rId26"/>
    <p:sldId id="271" r:id="rId27"/>
    <p:sldId id="272" r:id="rId28"/>
    <p:sldId id="275" r:id="rId29"/>
    <p:sldId id="276" r:id="rId30"/>
    <p:sldId id="273" r:id="rId31"/>
    <p:sldId id="274" r:id="rId32"/>
    <p:sldId id="277" r:id="rId33"/>
    <p:sldId id="279" r:id="rId34"/>
    <p:sldId id="282" r:id="rId35"/>
    <p:sldId id="307" r:id="rId36"/>
    <p:sldId id="308" r:id="rId37"/>
    <p:sldId id="285" r:id="rId38"/>
    <p:sldId id="286" r:id="rId39"/>
    <p:sldId id="309" r:id="rId40"/>
    <p:sldId id="310" r:id="rId41"/>
    <p:sldId id="289" r:id="rId42"/>
  </p:sldIdLst>
  <p:sldSz cx="9144000" cy="6858000" type="screen4x3"/>
  <p:notesSz cx="6858000" cy="9144000"/>
  <p:defaultTextStyle>
    <a:defPPr>
      <a:defRPr lang="ms-M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p:scale>
          <a:sx n="90" d="100"/>
          <a:sy n="90" d="100"/>
        </p:scale>
        <p:origin x="-80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ms-M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ms-MY"/>
          </a:p>
        </p:txBody>
      </p:sp>
      <p:sp>
        <p:nvSpPr>
          <p:cNvPr id="4" name="Date Placeholder 3"/>
          <p:cNvSpPr>
            <a:spLocks noGrp="1"/>
          </p:cNvSpPr>
          <p:nvPr>
            <p:ph type="dt" sz="half" idx="10"/>
          </p:nvPr>
        </p:nvSpPr>
        <p:spPr/>
        <p:txBody>
          <a:bodyPr/>
          <a:lstStyle/>
          <a:p>
            <a:fld id="{DA7AA233-C2ED-4938-9173-F20E487FBB88}" type="datetimeFigureOut">
              <a:rPr lang="ms-MY" smtClean="0"/>
              <a:t>15/07/2021</a:t>
            </a:fld>
            <a:endParaRPr lang="ms-MY"/>
          </a:p>
        </p:txBody>
      </p:sp>
      <p:sp>
        <p:nvSpPr>
          <p:cNvPr id="5" name="Footer Placeholder 4"/>
          <p:cNvSpPr>
            <a:spLocks noGrp="1"/>
          </p:cNvSpPr>
          <p:nvPr>
            <p:ph type="ftr" sz="quarter" idx="11"/>
          </p:nvPr>
        </p:nvSpPr>
        <p:spPr/>
        <p:txBody>
          <a:bodyPr/>
          <a:lstStyle/>
          <a:p>
            <a:endParaRPr lang="ms-MY"/>
          </a:p>
        </p:txBody>
      </p:sp>
      <p:sp>
        <p:nvSpPr>
          <p:cNvPr id="6" name="Slide Number Placeholder 5"/>
          <p:cNvSpPr>
            <a:spLocks noGrp="1"/>
          </p:cNvSpPr>
          <p:nvPr>
            <p:ph type="sldNum" sz="quarter" idx="12"/>
          </p:nvPr>
        </p:nvSpPr>
        <p:spPr/>
        <p:txBody>
          <a:bodyPr/>
          <a:lstStyle/>
          <a:p>
            <a:fld id="{E66492E4-2001-4251-B1D4-F88F197B1558}" type="slidenum">
              <a:rPr lang="ms-MY" smtClean="0"/>
              <a:t>‹#›</a:t>
            </a:fld>
            <a:endParaRPr lang="ms-MY"/>
          </a:p>
        </p:txBody>
      </p:sp>
    </p:spTree>
    <p:extLst>
      <p:ext uri="{BB962C8B-B14F-4D97-AF65-F5344CB8AC3E}">
        <p14:creationId xmlns:p14="http://schemas.microsoft.com/office/powerpoint/2010/main" val="61867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10"/>
          </p:nvPr>
        </p:nvSpPr>
        <p:spPr/>
        <p:txBody>
          <a:bodyPr/>
          <a:lstStyle/>
          <a:p>
            <a:fld id="{DA7AA233-C2ED-4938-9173-F20E487FBB88}" type="datetimeFigureOut">
              <a:rPr lang="ms-MY" smtClean="0"/>
              <a:t>15/07/2021</a:t>
            </a:fld>
            <a:endParaRPr lang="ms-MY"/>
          </a:p>
        </p:txBody>
      </p:sp>
      <p:sp>
        <p:nvSpPr>
          <p:cNvPr id="5" name="Footer Placeholder 4"/>
          <p:cNvSpPr>
            <a:spLocks noGrp="1"/>
          </p:cNvSpPr>
          <p:nvPr>
            <p:ph type="ftr" sz="quarter" idx="11"/>
          </p:nvPr>
        </p:nvSpPr>
        <p:spPr/>
        <p:txBody>
          <a:bodyPr/>
          <a:lstStyle/>
          <a:p>
            <a:endParaRPr lang="ms-MY"/>
          </a:p>
        </p:txBody>
      </p:sp>
      <p:sp>
        <p:nvSpPr>
          <p:cNvPr id="6" name="Slide Number Placeholder 5"/>
          <p:cNvSpPr>
            <a:spLocks noGrp="1"/>
          </p:cNvSpPr>
          <p:nvPr>
            <p:ph type="sldNum" sz="quarter" idx="12"/>
          </p:nvPr>
        </p:nvSpPr>
        <p:spPr/>
        <p:txBody>
          <a:bodyPr/>
          <a:lstStyle/>
          <a:p>
            <a:fld id="{E66492E4-2001-4251-B1D4-F88F197B1558}" type="slidenum">
              <a:rPr lang="ms-MY" smtClean="0"/>
              <a:t>‹#›</a:t>
            </a:fld>
            <a:endParaRPr lang="ms-MY"/>
          </a:p>
        </p:txBody>
      </p:sp>
    </p:spTree>
    <p:extLst>
      <p:ext uri="{BB962C8B-B14F-4D97-AF65-F5344CB8AC3E}">
        <p14:creationId xmlns:p14="http://schemas.microsoft.com/office/powerpoint/2010/main" val="2117598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ms-M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10"/>
          </p:nvPr>
        </p:nvSpPr>
        <p:spPr/>
        <p:txBody>
          <a:bodyPr/>
          <a:lstStyle/>
          <a:p>
            <a:fld id="{DA7AA233-C2ED-4938-9173-F20E487FBB88}" type="datetimeFigureOut">
              <a:rPr lang="ms-MY" smtClean="0"/>
              <a:t>15/07/2021</a:t>
            </a:fld>
            <a:endParaRPr lang="ms-MY"/>
          </a:p>
        </p:txBody>
      </p:sp>
      <p:sp>
        <p:nvSpPr>
          <p:cNvPr id="5" name="Footer Placeholder 4"/>
          <p:cNvSpPr>
            <a:spLocks noGrp="1"/>
          </p:cNvSpPr>
          <p:nvPr>
            <p:ph type="ftr" sz="quarter" idx="11"/>
          </p:nvPr>
        </p:nvSpPr>
        <p:spPr/>
        <p:txBody>
          <a:bodyPr/>
          <a:lstStyle/>
          <a:p>
            <a:endParaRPr lang="ms-MY"/>
          </a:p>
        </p:txBody>
      </p:sp>
      <p:sp>
        <p:nvSpPr>
          <p:cNvPr id="6" name="Slide Number Placeholder 5"/>
          <p:cNvSpPr>
            <a:spLocks noGrp="1"/>
          </p:cNvSpPr>
          <p:nvPr>
            <p:ph type="sldNum" sz="quarter" idx="12"/>
          </p:nvPr>
        </p:nvSpPr>
        <p:spPr/>
        <p:txBody>
          <a:bodyPr/>
          <a:lstStyle/>
          <a:p>
            <a:fld id="{E66492E4-2001-4251-B1D4-F88F197B1558}" type="slidenum">
              <a:rPr lang="ms-MY" smtClean="0"/>
              <a:t>‹#›</a:t>
            </a:fld>
            <a:endParaRPr lang="ms-MY"/>
          </a:p>
        </p:txBody>
      </p:sp>
    </p:spTree>
    <p:extLst>
      <p:ext uri="{BB962C8B-B14F-4D97-AF65-F5344CB8AC3E}">
        <p14:creationId xmlns:p14="http://schemas.microsoft.com/office/powerpoint/2010/main" val="2398146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ig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4455CFCF-49C9-5249-B4B9-DC3418D7405D}"/>
              </a:ext>
            </a:extLst>
          </p:cNvPr>
          <p:cNvSpPr>
            <a:spLocks noGrp="1"/>
          </p:cNvSpPr>
          <p:nvPr>
            <p:ph type="pic" sz="quarter" idx="14"/>
          </p:nvPr>
        </p:nvSpPr>
        <p:spPr>
          <a:xfrm>
            <a:off x="0" y="-1"/>
            <a:ext cx="9144000" cy="6858001"/>
          </a:xfrm>
          <a:prstGeom prst="rect">
            <a:avLst/>
          </a:prstGeom>
          <a:solidFill>
            <a:schemeClr val="bg1"/>
          </a:solidFill>
          <a:effectLst/>
        </p:spPr>
        <p:txBody>
          <a:bodyPr wrap="square">
            <a:noAutofit/>
          </a:bodyPr>
          <a:lstStyle>
            <a:lvl1pPr marL="0" indent="0">
              <a:buNone/>
              <a:defRPr sz="1200" b="0" i="0">
                <a:ln>
                  <a:noFill/>
                </a:ln>
                <a:solidFill>
                  <a:schemeClr val="tx2"/>
                </a:solidFill>
                <a:latin typeface="Libre Franklin Light" pitchFamily="2" charset="77"/>
                <a:ea typeface="Roboto Regular" charset="0"/>
                <a:cs typeface="Rubik Light" panose="02000604000000020004" pitchFamily="2" charset="-79"/>
              </a:defRPr>
            </a:lvl1pPr>
          </a:lstStyle>
          <a:p>
            <a:endParaRPr lang="en-US" dirty="0"/>
          </a:p>
        </p:txBody>
      </p:sp>
    </p:spTree>
    <p:extLst>
      <p:ext uri="{BB962C8B-B14F-4D97-AF65-F5344CB8AC3E}">
        <p14:creationId xmlns:p14="http://schemas.microsoft.com/office/powerpoint/2010/main" val="3916287"/>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10"/>
          </p:nvPr>
        </p:nvSpPr>
        <p:spPr/>
        <p:txBody>
          <a:bodyPr/>
          <a:lstStyle/>
          <a:p>
            <a:fld id="{DA7AA233-C2ED-4938-9173-F20E487FBB88}" type="datetimeFigureOut">
              <a:rPr lang="ms-MY" smtClean="0"/>
              <a:t>15/07/2021</a:t>
            </a:fld>
            <a:endParaRPr lang="ms-MY"/>
          </a:p>
        </p:txBody>
      </p:sp>
      <p:sp>
        <p:nvSpPr>
          <p:cNvPr id="5" name="Footer Placeholder 4"/>
          <p:cNvSpPr>
            <a:spLocks noGrp="1"/>
          </p:cNvSpPr>
          <p:nvPr>
            <p:ph type="ftr" sz="quarter" idx="11"/>
          </p:nvPr>
        </p:nvSpPr>
        <p:spPr/>
        <p:txBody>
          <a:bodyPr/>
          <a:lstStyle/>
          <a:p>
            <a:endParaRPr lang="ms-MY"/>
          </a:p>
        </p:txBody>
      </p:sp>
      <p:sp>
        <p:nvSpPr>
          <p:cNvPr id="6" name="Slide Number Placeholder 5"/>
          <p:cNvSpPr>
            <a:spLocks noGrp="1"/>
          </p:cNvSpPr>
          <p:nvPr>
            <p:ph type="sldNum" sz="quarter" idx="12"/>
          </p:nvPr>
        </p:nvSpPr>
        <p:spPr/>
        <p:txBody>
          <a:bodyPr/>
          <a:lstStyle/>
          <a:p>
            <a:fld id="{E66492E4-2001-4251-B1D4-F88F197B1558}" type="slidenum">
              <a:rPr lang="ms-MY" smtClean="0"/>
              <a:t>‹#›</a:t>
            </a:fld>
            <a:endParaRPr lang="ms-MY"/>
          </a:p>
        </p:txBody>
      </p:sp>
    </p:spTree>
    <p:extLst>
      <p:ext uri="{BB962C8B-B14F-4D97-AF65-F5344CB8AC3E}">
        <p14:creationId xmlns:p14="http://schemas.microsoft.com/office/powerpoint/2010/main" val="3055329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ms-M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7AA233-C2ED-4938-9173-F20E487FBB88}" type="datetimeFigureOut">
              <a:rPr lang="ms-MY" smtClean="0"/>
              <a:t>15/07/2021</a:t>
            </a:fld>
            <a:endParaRPr lang="ms-MY"/>
          </a:p>
        </p:txBody>
      </p:sp>
      <p:sp>
        <p:nvSpPr>
          <p:cNvPr id="5" name="Footer Placeholder 4"/>
          <p:cNvSpPr>
            <a:spLocks noGrp="1"/>
          </p:cNvSpPr>
          <p:nvPr>
            <p:ph type="ftr" sz="quarter" idx="11"/>
          </p:nvPr>
        </p:nvSpPr>
        <p:spPr/>
        <p:txBody>
          <a:bodyPr/>
          <a:lstStyle/>
          <a:p>
            <a:endParaRPr lang="ms-MY"/>
          </a:p>
        </p:txBody>
      </p:sp>
      <p:sp>
        <p:nvSpPr>
          <p:cNvPr id="6" name="Slide Number Placeholder 5"/>
          <p:cNvSpPr>
            <a:spLocks noGrp="1"/>
          </p:cNvSpPr>
          <p:nvPr>
            <p:ph type="sldNum" sz="quarter" idx="12"/>
          </p:nvPr>
        </p:nvSpPr>
        <p:spPr/>
        <p:txBody>
          <a:bodyPr/>
          <a:lstStyle/>
          <a:p>
            <a:fld id="{E66492E4-2001-4251-B1D4-F88F197B1558}" type="slidenum">
              <a:rPr lang="ms-MY" smtClean="0"/>
              <a:t>‹#›</a:t>
            </a:fld>
            <a:endParaRPr lang="ms-MY"/>
          </a:p>
        </p:txBody>
      </p:sp>
    </p:spTree>
    <p:extLst>
      <p:ext uri="{BB962C8B-B14F-4D97-AF65-F5344CB8AC3E}">
        <p14:creationId xmlns:p14="http://schemas.microsoft.com/office/powerpoint/2010/main" val="3635312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5" name="Date Placeholder 4"/>
          <p:cNvSpPr>
            <a:spLocks noGrp="1"/>
          </p:cNvSpPr>
          <p:nvPr>
            <p:ph type="dt" sz="half" idx="10"/>
          </p:nvPr>
        </p:nvSpPr>
        <p:spPr/>
        <p:txBody>
          <a:bodyPr/>
          <a:lstStyle/>
          <a:p>
            <a:fld id="{DA7AA233-C2ED-4938-9173-F20E487FBB88}" type="datetimeFigureOut">
              <a:rPr lang="ms-MY" smtClean="0"/>
              <a:t>15/07/2021</a:t>
            </a:fld>
            <a:endParaRPr lang="ms-MY"/>
          </a:p>
        </p:txBody>
      </p:sp>
      <p:sp>
        <p:nvSpPr>
          <p:cNvPr id="6" name="Footer Placeholder 5"/>
          <p:cNvSpPr>
            <a:spLocks noGrp="1"/>
          </p:cNvSpPr>
          <p:nvPr>
            <p:ph type="ftr" sz="quarter" idx="11"/>
          </p:nvPr>
        </p:nvSpPr>
        <p:spPr/>
        <p:txBody>
          <a:bodyPr/>
          <a:lstStyle/>
          <a:p>
            <a:endParaRPr lang="ms-MY"/>
          </a:p>
        </p:txBody>
      </p:sp>
      <p:sp>
        <p:nvSpPr>
          <p:cNvPr id="7" name="Slide Number Placeholder 6"/>
          <p:cNvSpPr>
            <a:spLocks noGrp="1"/>
          </p:cNvSpPr>
          <p:nvPr>
            <p:ph type="sldNum" sz="quarter" idx="12"/>
          </p:nvPr>
        </p:nvSpPr>
        <p:spPr/>
        <p:txBody>
          <a:bodyPr/>
          <a:lstStyle/>
          <a:p>
            <a:fld id="{E66492E4-2001-4251-B1D4-F88F197B1558}" type="slidenum">
              <a:rPr lang="ms-MY" smtClean="0"/>
              <a:t>‹#›</a:t>
            </a:fld>
            <a:endParaRPr lang="ms-MY"/>
          </a:p>
        </p:txBody>
      </p:sp>
    </p:spTree>
    <p:extLst>
      <p:ext uri="{BB962C8B-B14F-4D97-AF65-F5344CB8AC3E}">
        <p14:creationId xmlns:p14="http://schemas.microsoft.com/office/powerpoint/2010/main" val="2284076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ms-M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7" name="Date Placeholder 6"/>
          <p:cNvSpPr>
            <a:spLocks noGrp="1"/>
          </p:cNvSpPr>
          <p:nvPr>
            <p:ph type="dt" sz="half" idx="10"/>
          </p:nvPr>
        </p:nvSpPr>
        <p:spPr/>
        <p:txBody>
          <a:bodyPr/>
          <a:lstStyle/>
          <a:p>
            <a:fld id="{DA7AA233-C2ED-4938-9173-F20E487FBB88}" type="datetimeFigureOut">
              <a:rPr lang="ms-MY" smtClean="0"/>
              <a:t>15/07/2021</a:t>
            </a:fld>
            <a:endParaRPr lang="ms-MY"/>
          </a:p>
        </p:txBody>
      </p:sp>
      <p:sp>
        <p:nvSpPr>
          <p:cNvPr id="8" name="Footer Placeholder 7"/>
          <p:cNvSpPr>
            <a:spLocks noGrp="1"/>
          </p:cNvSpPr>
          <p:nvPr>
            <p:ph type="ftr" sz="quarter" idx="11"/>
          </p:nvPr>
        </p:nvSpPr>
        <p:spPr/>
        <p:txBody>
          <a:bodyPr/>
          <a:lstStyle/>
          <a:p>
            <a:endParaRPr lang="ms-MY"/>
          </a:p>
        </p:txBody>
      </p:sp>
      <p:sp>
        <p:nvSpPr>
          <p:cNvPr id="9" name="Slide Number Placeholder 8"/>
          <p:cNvSpPr>
            <a:spLocks noGrp="1"/>
          </p:cNvSpPr>
          <p:nvPr>
            <p:ph type="sldNum" sz="quarter" idx="12"/>
          </p:nvPr>
        </p:nvSpPr>
        <p:spPr/>
        <p:txBody>
          <a:bodyPr/>
          <a:lstStyle/>
          <a:p>
            <a:fld id="{E66492E4-2001-4251-B1D4-F88F197B1558}" type="slidenum">
              <a:rPr lang="ms-MY" smtClean="0"/>
              <a:t>‹#›</a:t>
            </a:fld>
            <a:endParaRPr lang="ms-MY"/>
          </a:p>
        </p:txBody>
      </p:sp>
    </p:spTree>
    <p:extLst>
      <p:ext uri="{BB962C8B-B14F-4D97-AF65-F5344CB8AC3E}">
        <p14:creationId xmlns:p14="http://schemas.microsoft.com/office/powerpoint/2010/main" val="1823050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Date Placeholder 2"/>
          <p:cNvSpPr>
            <a:spLocks noGrp="1"/>
          </p:cNvSpPr>
          <p:nvPr>
            <p:ph type="dt" sz="half" idx="10"/>
          </p:nvPr>
        </p:nvSpPr>
        <p:spPr/>
        <p:txBody>
          <a:bodyPr/>
          <a:lstStyle/>
          <a:p>
            <a:fld id="{DA7AA233-C2ED-4938-9173-F20E487FBB88}" type="datetimeFigureOut">
              <a:rPr lang="ms-MY" smtClean="0"/>
              <a:t>15/07/2021</a:t>
            </a:fld>
            <a:endParaRPr lang="ms-MY"/>
          </a:p>
        </p:txBody>
      </p:sp>
      <p:sp>
        <p:nvSpPr>
          <p:cNvPr id="4" name="Footer Placeholder 3"/>
          <p:cNvSpPr>
            <a:spLocks noGrp="1"/>
          </p:cNvSpPr>
          <p:nvPr>
            <p:ph type="ftr" sz="quarter" idx="11"/>
          </p:nvPr>
        </p:nvSpPr>
        <p:spPr/>
        <p:txBody>
          <a:bodyPr/>
          <a:lstStyle/>
          <a:p>
            <a:endParaRPr lang="ms-MY"/>
          </a:p>
        </p:txBody>
      </p:sp>
      <p:sp>
        <p:nvSpPr>
          <p:cNvPr id="5" name="Slide Number Placeholder 4"/>
          <p:cNvSpPr>
            <a:spLocks noGrp="1"/>
          </p:cNvSpPr>
          <p:nvPr>
            <p:ph type="sldNum" sz="quarter" idx="12"/>
          </p:nvPr>
        </p:nvSpPr>
        <p:spPr/>
        <p:txBody>
          <a:bodyPr/>
          <a:lstStyle/>
          <a:p>
            <a:fld id="{E66492E4-2001-4251-B1D4-F88F197B1558}" type="slidenum">
              <a:rPr lang="ms-MY" smtClean="0"/>
              <a:t>‹#›</a:t>
            </a:fld>
            <a:endParaRPr lang="ms-MY"/>
          </a:p>
        </p:txBody>
      </p:sp>
    </p:spTree>
    <p:extLst>
      <p:ext uri="{BB962C8B-B14F-4D97-AF65-F5344CB8AC3E}">
        <p14:creationId xmlns:p14="http://schemas.microsoft.com/office/powerpoint/2010/main" val="1509886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AA233-C2ED-4938-9173-F20E487FBB88}" type="datetimeFigureOut">
              <a:rPr lang="ms-MY" smtClean="0"/>
              <a:t>15/07/2021</a:t>
            </a:fld>
            <a:endParaRPr lang="ms-MY"/>
          </a:p>
        </p:txBody>
      </p:sp>
      <p:sp>
        <p:nvSpPr>
          <p:cNvPr id="3" name="Footer Placeholder 2"/>
          <p:cNvSpPr>
            <a:spLocks noGrp="1"/>
          </p:cNvSpPr>
          <p:nvPr>
            <p:ph type="ftr" sz="quarter" idx="11"/>
          </p:nvPr>
        </p:nvSpPr>
        <p:spPr/>
        <p:txBody>
          <a:bodyPr/>
          <a:lstStyle/>
          <a:p>
            <a:endParaRPr lang="ms-MY"/>
          </a:p>
        </p:txBody>
      </p:sp>
      <p:sp>
        <p:nvSpPr>
          <p:cNvPr id="4" name="Slide Number Placeholder 3"/>
          <p:cNvSpPr>
            <a:spLocks noGrp="1"/>
          </p:cNvSpPr>
          <p:nvPr>
            <p:ph type="sldNum" sz="quarter" idx="12"/>
          </p:nvPr>
        </p:nvSpPr>
        <p:spPr/>
        <p:txBody>
          <a:bodyPr/>
          <a:lstStyle/>
          <a:p>
            <a:fld id="{E66492E4-2001-4251-B1D4-F88F197B1558}" type="slidenum">
              <a:rPr lang="ms-MY" smtClean="0"/>
              <a:t>‹#›</a:t>
            </a:fld>
            <a:endParaRPr lang="ms-MY"/>
          </a:p>
        </p:txBody>
      </p:sp>
    </p:spTree>
    <p:extLst>
      <p:ext uri="{BB962C8B-B14F-4D97-AF65-F5344CB8AC3E}">
        <p14:creationId xmlns:p14="http://schemas.microsoft.com/office/powerpoint/2010/main" val="2965598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ms-M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A233-C2ED-4938-9173-F20E487FBB88}" type="datetimeFigureOut">
              <a:rPr lang="ms-MY" smtClean="0"/>
              <a:t>15/07/2021</a:t>
            </a:fld>
            <a:endParaRPr lang="ms-MY"/>
          </a:p>
        </p:txBody>
      </p:sp>
      <p:sp>
        <p:nvSpPr>
          <p:cNvPr id="6" name="Footer Placeholder 5"/>
          <p:cNvSpPr>
            <a:spLocks noGrp="1"/>
          </p:cNvSpPr>
          <p:nvPr>
            <p:ph type="ftr" sz="quarter" idx="11"/>
          </p:nvPr>
        </p:nvSpPr>
        <p:spPr/>
        <p:txBody>
          <a:bodyPr/>
          <a:lstStyle/>
          <a:p>
            <a:endParaRPr lang="ms-MY"/>
          </a:p>
        </p:txBody>
      </p:sp>
      <p:sp>
        <p:nvSpPr>
          <p:cNvPr id="7" name="Slide Number Placeholder 6"/>
          <p:cNvSpPr>
            <a:spLocks noGrp="1"/>
          </p:cNvSpPr>
          <p:nvPr>
            <p:ph type="sldNum" sz="quarter" idx="12"/>
          </p:nvPr>
        </p:nvSpPr>
        <p:spPr/>
        <p:txBody>
          <a:bodyPr/>
          <a:lstStyle/>
          <a:p>
            <a:fld id="{E66492E4-2001-4251-B1D4-F88F197B1558}" type="slidenum">
              <a:rPr lang="ms-MY" smtClean="0"/>
              <a:t>‹#›</a:t>
            </a:fld>
            <a:endParaRPr lang="ms-MY"/>
          </a:p>
        </p:txBody>
      </p:sp>
    </p:spTree>
    <p:extLst>
      <p:ext uri="{BB962C8B-B14F-4D97-AF65-F5344CB8AC3E}">
        <p14:creationId xmlns:p14="http://schemas.microsoft.com/office/powerpoint/2010/main" val="514949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ms-MY"/>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ms-MY"/>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A233-C2ED-4938-9173-F20E487FBB88}" type="datetimeFigureOut">
              <a:rPr lang="ms-MY" smtClean="0"/>
              <a:t>15/07/2021</a:t>
            </a:fld>
            <a:endParaRPr lang="ms-MY"/>
          </a:p>
        </p:txBody>
      </p:sp>
      <p:sp>
        <p:nvSpPr>
          <p:cNvPr id="6" name="Footer Placeholder 5"/>
          <p:cNvSpPr>
            <a:spLocks noGrp="1"/>
          </p:cNvSpPr>
          <p:nvPr>
            <p:ph type="ftr" sz="quarter" idx="11"/>
          </p:nvPr>
        </p:nvSpPr>
        <p:spPr/>
        <p:txBody>
          <a:bodyPr/>
          <a:lstStyle/>
          <a:p>
            <a:endParaRPr lang="ms-MY"/>
          </a:p>
        </p:txBody>
      </p:sp>
      <p:sp>
        <p:nvSpPr>
          <p:cNvPr id="7" name="Slide Number Placeholder 6"/>
          <p:cNvSpPr>
            <a:spLocks noGrp="1"/>
          </p:cNvSpPr>
          <p:nvPr>
            <p:ph type="sldNum" sz="quarter" idx="12"/>
          </p:nvPr>
        </p:nvSpPr>
        <p:spPr/>
        <p:txBody>
          <a:bodyPr/>
          <a:lstStyle/>
          <a:p>
            <a:fld id="{E66492E4-2001-4251-B1D4-F88F197B1558}" type="slidenum">
              <a:rPr lang="ms-MY" smtClean="0"/>
              <a:t>‹#›</a:t>
            </a:fld>
            <a:endParaRPr lang="ms-MY"/>
          </a:p>
        </p:txBody>
      </p:sp>
    </p:spTree>
    <p:extLst>
      <p:ext uri="{BB962C8B-B14F-4D97-AF65-F5344CB8AC3E}">
        <p14:creationId xmlns:p14="http://schemas.microsoft.com/office/powerpoint/2010/main" val="2656536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ms-MY"/>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AA233-C2ED-4938-9173-F20E487FBB88}" type="datetimeFigureOut">
              <a:rPr lang="ms-MY" smtClean="0"/>
              <a:t>15/07/2021</a:t>
            </a:fld>
            <a:endParaRPr lang="ms-MY"/>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ms-MY"/>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6492E4-2001-4251-B1D4-F88F197B1558}" type="slidenum">
              <a:rPr lang="ms-MY" smtClean="0"/>
              <a:t>‹#›</a:t>
            </a:fld>
            <a:endParaRPr lang="ms-MY"/>
          </a:p>
        </p:txBody>
      </p:sp>
    </p:spTree>
    <p:extLst>
      <p:ext uri="{BB962C8B-B14F-4D97-AF65-F5344CB8AC3E}">
        <p14:creationId xmlns:p14="http://schemas.microsoft.com/office/powerpoint/2010/main" val="2396001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ms-M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
            </a:r>
            <a:br>
              <a:rPr lang="en-AU" dirty="0" smtClean="0"/>
            </a:br>
            <a:endParaRPr lang="en-A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715"/>
            <a:ext cx="9144000" cy="6831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00248" y="2530639"/>
            <a:ext cx="8836248" cy="2554545"/>
          </a:xfrm>
          <a:prstGeom prst="rect">
            <a:avLst/>
          </a:prstGeom>
        </p:spPr>
        <p:txBody>
          <a:bodyPr wrap="square">
            <a:spAutoFit/>
          </a:bodyPr>
          <a:lstStyle/>
          <a:p>
            <a:pPr algn="ctr" fontAlgn="auto">
              <a:spcBef>
                <a:spcPts val="0"/>
              </a:spcBef>
              <a:spcAft>
                <a:spcPts val="0"/>
              </a:spcAft>
              <a:defRPr/>
            </a:pPr>
            <a:r>
              <a:rPr lang="en-US" sz="6000" b="1" dirty="0" smtClean="0">
                <a:ln w="12700">
                  <a:solidFill>
                    <a:srgbClr val="00B0F0"/>
                  </a:solidFill>
                  <a:prstDash val="solid"/>
                </a:ln>
                <a:solidFill>
                  <a:srgbClr val="C00000"/>
                </a:solidFill>
                <a:effectLst>
                  <a:outerShdw blurRad="41275" dist="20320" dir="1800000" algn="tl" rotWithShape="0">
                    <a:srgbClr val="000000">
                      <a:alpha val="40000"/>
                    </a:srgbClr>
                  </a:outerShdw>
                </a:effectLst>
                <a:latin typeface="Broadway" pitchFamily="82" charset="0"/>
              </a:rPr>
              <a:t>MEMAKNAI   NILAI </a:t>
            </a:r>
            <a:r>
              <a:rPr lang="en-US" sz="5000" b="1" dirty="0" smtClean="0">
                <a:ln w="12700">
                  <a:solidFill>
                    <a:srgbClr val="00B0F0"/>
                  </a:solidFill>
                  <a:prstDash val="solid"/>
                </a:ln>
                <a:solidFill>
                  <a:schemeClr val="accent2">
                    <a:lumMod val="75000"/>
                  </a:schemeClr>
                </a:solidFill>
                <a:effectLst>
                  <a:outerShdw blurRad="41275" dist="20320" dir="1800000" algn="tl" rotWithShape="0">
                    <a:srgbClr val="000000">
                      <a:alpha val="40000"/>
                    </a:srgbClr>
                  </a:outerShdw>
                </a:effectLst>
                <a:latin typeface="Bodoni MT Black" pitchFamily="18" charset="0"/>
              </a:rPr>
              <a:t>KESYUKURAN MELALUI IBADAT KORBAN</a:t>
            </a:r>
            <a:endParaRPr lang="en-US" sz="5000" b="1" dirty="0">
              <a:ln w="12700">
                <a:solidFill>
                  <a:srgbClr val="00B0F0"/>
                </a:solidFill>
                <a:prstDash val="solid"/>
              </a:ln>
              <a:solidFill>
                <a:schemeClr val="accent2">
                  <a:lumMod val="75000"/>
                </a:schemeClr>
              </a:solidFill>
              <a:effectLst>
                <a:outerShdw blurRad="41275" dist="20320" dir="1800000" algn="tl" rotWithShape="0">
                  <a:srgbClr val="000000">
                    <a:alpha val="40000"/>
                  </a:srgbClr>
                </a:outerShdw>
              </a:effectLst>
              <a:latin typeface="Bodoni MT Black" pitchFamily="18" charset="0"/>
            </a:endParaRPr>
          </a:p>
        </p:txBody>
      </p:sp>
      <p:sp>
        <p:nvSpPr>
          <p:cNvPr id="10" name="Rectangle 9"/>
          <p:cNvSpPr/>
          <p:nvPr/>
        </p:nvSpPr>
        <p:spPr>
          <a:xfrm>
            <a:off x="924409" y="5637263"/>
            <a:ext cx="7632847" cy="954107"/>
          </a:xfrm>
          <a:prstGeom prst="rect">
            <a:avLst/>
          </a:prstGeom>
        </p:spPr>
        <p:txBody>
          <a:bodyPr wrap="square">
            <a:spAutoFit/>
          </a:bodyPr>
          <a:lstStyle/>
          <a:p>
            <a:pPr algn="ctr" fontAlgn="auto">
              <a:spcBef>
                <a:spcPts val="0"/>
              </a:spcBef>
              <a:spcAft>
                <a:spcPts val="0"/>
              </a:spcAft>
              <a:defRPr/>
            </a:pPr>
            <a:r>
              <a:rPr lang="en-US" sz="2800" b="1" dirty="0" smtClean="0">
                <a:ln>
                  <a:solidFill>
                    <a:sysClr val="windowText" lastClr="000000"/>
                  </a:solidFill>
                </a:ln>
                <a:solidFill>
                  <a:srgbClr val="FFFF00"/>
                </a:solidFill>
                <a:effectLst>
                  <a:glow rad="101600">
                    <a:schemeClr val="tx1">
                      <a:alpha val="60000"/>
                    </a:schemeClr>
                  </a:glow>
                  <a:outerShdw blurRad="38100" dist="38100" dir="2700000" algn="tl">
                    <a:srgbClr val="000000">
                      <a:alpha val="43137"/>
                    </a:srgbClr>
                  </a:outerShdw>
                </a:effectLst>
                <a:latin typeface="Berlin Sans FB Demi" pitchFamily="34" charset="0"/>
              </a:rPr>
              <a:t>06 </a:t>
            </a:r>
            <a:r>
              <a:rPr lang="en-US" sz="2800" b="1" dirty="0" err="1" smtClean="0">
                <a:ln>
                  <a:solidFill>
                    <a:sysClr val="windowText" lastClr="000000"/>
                  </a:solidFill>
                </a:ln>
                <a:solidFill>
                  <a:srgbClr val="FFFF00"/>
                </a:solidFill>
                <a:effectLst>
                  <a:glow rad="101600">
                    <a:schemeClr val="tx1">
                      <a:alpha val="60000"/>
                    </a:schemeClr>
                  </a:glow>
                  <a:outerShdw blurRad="38100" dist="38100" dir="2700000" algn="tl">
                    <a:srgbClr val="000000">
                      <a:alpha val="43137"/>
                    </a:srgbClr>
                  </a:outerShdw>
                </a:effectLst>
                <a:latin typeface="Berlin Sans FB Demi" pitchFamily="34" charset="0"/>
              </a:rPr>
              <a:t>Zulhijjah</a:t>
            </a:r>
            <a:r>
              <a:rPr lang="en-US" sz="2800" b="1" dirty="0" smtClean="0">
                <a:ln>
                  <a:solidFill>
                    <a:sysClr val="windowText" lastClr="000000"/>
                  </a:solidFill>
                </a:ln>
                <a:solidFill>
                  <a:srgbClr val="FFFF00"/>
                </a:solidFill>
                <a:effectLst>
                  <a:glow rad="101600">
                    <a:schemeClr val="tx1">
                      <a:alpha val="60000"/>
                    </a:schemeClr>
                  </a:glow>
                  <a:outerShdw blurRad="38100" dist="38100" dir="2700000" algn="tl">
                    <a:srgbClr val="000000">
                      <a:alpha val="43137"/>
                    </a:srgbClr>
                  </a:outerShdw>
                </a:effectLst>
                <a:latin typeface="Berlin Sans FB Demi" pitchFamily="34" charset="0"/>
              </a:rPr>
              <a:t> 1442H </a:t>
            </a:r>
            <a:r>
              <a:rPr lang="en-US" sz="2800" b="1" i="1" dirty="0" err="1" smtClean="0">
                <a:ln>
                  <a:solidFill>
                    <a:sysClr val="windowText" lastClr="000000"/>
                  </a:solidFill>
                </a:ln>
                <a:solidFill>
                  <a:srgbClr val="FFFF00"/>
                </a:solidFill>
                <a:effectLst>
                  <a:glow rad="101600">
                    <a:schemeClr val="tx1">
                      <a:alpha val="60000"/>
                    </a:schemeClr>
                  </a:glow>
                  <a:outerShdw blurRad="38100" dist="38100" dir="2700000" algn="tl">
                    <a:srgbClr val="000000">
                      <a:alpha val="43137"/>
                    </a:srgbClr>
                  </a:outerShdw>
                </a:effectLst>
                <a:latin typeface="Berlin Sans FB Demi" pitchFamily="34" charset="0"/>
              </a:rPr>
              <a:t>bersamaan</a:t>
            </a:r>
            <a:r>
              <a:rPr lang="en-US" sz="2800" b="1" dirty="0" smtClean="0">
                <a:ln>
                  <a:solidFill>
                    <a:sysClr val="windowText" lastClr="000000"/>
                  </a:solidFill>
                </a:ln>
                <a:solidFill>
                  <a:srgbClr val="FFFF00"/>
                </a:solidFill>
                <a:effectLst>
                  <a:glow rad="101600">
                    <a:schemeClr val="tx1">
                      <a:alpha val="60000"/>
                    </a:schemeClr>
                  </a:glow>
                  <a:outerShdw blurRad="38100" dist="38100" dir="2700000" algn="tl">
                    <a:srgbClr val="000000">
                      <a:alpha val="43137"/>
                    </a:srgbClr>
                  </a:outerShdw>
                </a:effectLst>
                <a:latin typeface="Berlin Sans FB Demi" pitchFamily="34" charset="0"/>
              </a:rPr>
              <a:t> 16 </a:t>
            </a:r>
            <a:r>
              <a:rPr lang="en-US" sz="2800" b="1" dirty="0" err="1" smtClean="0">
                <a:ln>
                  <a:solidFill>
                    <a:sysClr val="windowText" lastClr="000000"/>
                  </a:solidFill>
                </a:ln>
                <a:solidFill>
                  <a:srgbClr val="FFFF00"/>
                </a:solidFill>
                <a:effectLst>
                  <a:glow rad="101600">
                    <a:schemeClr val="tx1">
                      <a:alpha val="60000"/>
                    </a:schemeClr>
                  </a:glow>
                  <a:outerShdw blurRad="38100" dist="38100" dir="2700000" algn="tl">
                    <a:srgbClr val="000000">
                      <a:alpha val="43137"/>
                    </a:srgbClr>
                  </a:outerShdw>
                </a:effectLst>
                <a:latin typeface="Berlin Sans FB Demi" pitchFamily="34" charset="0"/>
              </a:rPr>
              <a:t>Julai</a:t>
            </a:r>
            <a:r>
              <a:rPr lang="en-US" sz="2800" b="1" dirty="0" smtClean="0">
                <a:ln>
                  <a:solidFill>
                    <a:sysClr val="windowText" lastClr="000000"/>
                  </a:solidFill>
                </a:ln>
                <a:solidFill>
                  <a:srgbClr val="FFFF00"/>
                </a:solidFill>
                <a:effectLst>
                  <a:glow rad="101600">
                    <a:schemeClr val="tx1">
                      <a:alpha val="60000"/>
                    </a:schemeClr>
                  </a:glow>
                  <a:outerShdw blurRad="38100" dist="38100" dir="2700000" algn="tl">
                    <a:srgbClr val="000000">
                      <a:alpha val="43137"/>
                    </a:srgbClr>
                  </a:outerShdw>
                </a:effectLst>
                <a:latin typeface="Berlin Sans FB Demi" pitchFamily="34" charset="0"/>
              </a:rPr>
              <a:t> 2021M</a:t>
            </a:r>
          </a:p>
          <a:p>
            <a:pPr algn="ctr" fontAlgn="auto">
              <a:spcBef>
                <a:spcPts val="0"/>
              </a:spcBef>
              <a:spcAft>
                <a:spcPts val="0"/>
              </a:spcAft>
              <a:defRPr/>
            </a:pPr>
            <a:r>
              <a:rPr lang="en-US" sz="2800" b="1" dirty="0" smtClean="0">
                <a:ln>
                  <a:solidFill>
                    <a:sysClr val="windowText" lastClr="000000"/>
                  </a:solidFill>
                </a:ln>
                <a:solidFill>
                  <a:srgbClr val="FFFF00"/>
                </a:solidFill>
                <a:effectLst>
                  <a:glow rad="101600">
                    <a:schemeClr val="tx1">
                      <a:alpha val="60000"/>
                    </a:schemeClr>
                  </a:glow>
                  <a:outerShdw blurRad="38100" dist="38100" dir="2700000" algn="tl">
                    <a:srgbClr val="000000">
                      <a:alpha val="43137"/>
                    </a:srgbClr>
                  </a:outerShdw>
                </a:effectLst>
                <a:latin typeface="Bahnschrift Condensed" pitchFamily="34" charset="0"/>
              </a:rPr>
              <a:t>http://e-khutbah.terengganu.gov.my</a:t>
            </a:r>
            <a:endParaRPr lang="en-US" sz="2800" b="1" dirty="0">
              <a:ln>
                <a:solidFill>
                  <a:sysClr val="windowText" lastClr="000000"/>
                </a:solidFill>
              </a:ln>
              <a:solidFill>
                <a:srgbClr val="FFFF00"/>
              </a:solidFill>
              <a:effectLst>
                <a:glow rad="101600">
                  <a:schemeClr val="tx1">
                    <a:alpha val="60000"/>
                  </a:schemeClr>
                </a:glow>
                <a:outerShdw blurRad="38100" dist="38100" dir="2700000" algn="tl">
                  <a:srgbClr val="000000">
                    <a:alpha val="43137"/>
                  </a:srgbClr>
                </a:outerShdw>
              </a:effectLst>
              <a:latin typeface="Bahnschrift Condensed" pitchFamily="34" charset="0"/>
            </a:endParaRPr>
          </a:p>
        </p:txBody>
      </p:sp>
      <p:sp>
        <p:nvSpPr>
          <p:cNvPr id="12" name="Rectangle 5"/>
          <p:cNvSpPr txBox="1">
            <a:spLocks noChangeArrowheads="1"/>
          </p:cNvSpPr>
          <p:nvPr/>
        </p:nvSpPr>
        <p:spPr>
          <a:xfrm>
            <a:off x="2286000" y="1657866"/>
            <a:ext cx="4343400" cy="720080"/>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a:latin typeface="Arial Rounded MT Bold" pitchFamily="34" charset="0"/>
                <a:cs typeface="Arial" pitchFamily="34" charset="0"/>
              </a:rPr>
              <a:t>KHUTBAH MULTIMEDIA</a:t>
            </a:r>
          </a:p>
          <a:p>
            <a:pPr marL="0" indent="0" algn="ctr">
              <a:buNone/>
            </a:pPr>
            <a:r>
              <a:rPr lang="ms-MY" sz="1600" b="1" dirty="0">
                <a:latin typeface="Arial Rounded MT Bold" pitchFamily="34" charset="0"/>
                <a:cs typeface="Arial" pitchFamily="34" charset="0"/>
              </a:rPr>
              <a:t>Siri: </a:t>
            </a:r>
            <a:r>
              <a:rPr lang="ms-MY" sz="1600" b="1" dirty="0" smtClean="0">
                <a:latin typeface="Arial Rounded MT Bold" pitchFamily="34" charset="0"/>
                <a:cs typeface="Arial" pitchFamily="34" charset="0"/>
              </a:rPr>
              <a:t>26 /2021</a:t>
            </a:r>
            <a:endParaRPr lang="en-US" sz="1600" dirty="0">
              <a:latin typeface="Arial Rounded MT Bold" pitchFamily="34" charset="0"/>
              <a:cs typeface="Arial" pitchFamily="34" charset="0"/>
            </a:endParaRPr>
          </a:p>
        </p:txBody>
      </p:sp>
      <p:pic>
        <p:nvPicPr>
          <p:cNvPr id="6146" name="Picture 2" descr="316px-Coat_of_arms_of_Terenggan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5275" y="52691"/>
            <a:ext cx="93345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611560" y="989138"/>
            <a:ext cx="8001000" cy="646331"/>
          </a:xfrm>
          <a:prstGeom prst="rect">
            <a:avLst/>
          </a:prstGeom>
          <a:noFill/>
        </p:spPr>
        <p:txBody>
          <a:bodyPr wrap="square" lIns="91440" tIns="45720" rIns="91440" bIns="45720">
            <a:spAutoFit/>
          </a:bodyPr>
          <a:lstStyle/>
          <a:p>
            <a:pPr algn="ctr"/>
            <a:r>
              <a:rPr lang="en-US" sz="3600" b="1" cap="all" spc="0" dirty="0" err="1">
                <a:ln w="9000" cmpd="sng">
                  <a:solidFill>
                    <a:schemeClr val="accent4">
                      <a:shade val="50000"/>
                      <a:satMod val="120000"/>
                    </a:scheme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latin typeface="Bernard MT Condensed" pitchFamily="18" charset="0"/>
              </a:rPr>
              <a:t>Jabatan</a:t>
            </a:r>
            <a:r>
              <a:rPr lang="en-US" sz="3600" b="1" cap="all" spc="0" dirty="0">
                <a:ln w="9000" cmpd="sng">
                  <a:solidFill>
                    <a:schemeClr val="accent4">
                      <a:shade val="50000"/>
                      <a:satMod val="120000"/>
                    </a:scheme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latin typeface="Bernard MT Condensed" pitchFamily="18" charset="0"/>
              </a:rPr>
              <a:t> </a:t>
            </a:r>
            <a:r>
              <a:rPr lang="en-US" sz="3600" b="1" cap="all" spc="0" dirty="0" err="1">
                <a:ln w="9000" cmpd="sng">
                  <a:solidFill>
                    <a:schemeClr val="accent4">
                      <a:shade val="50000"/>
                      <a:satMod val="120000"/>
                    </a:scheme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latin typeface="Bernard MT Condensed" pitchFamily="18" charset="0"/>
              </a:rPr>
              <a:t>hal</a:t>
            </a:r>
            <a:r>
              <a:rPr lang="en-US" sz="3600" b="1" cap="all" spc="0" dirty="0">
                <a:ln w="9000" cmpd="sng">
                  <a:solidFill>
                    <a:schemeClr val="accent4">
                      <a:shade val="50000"/>
                      <a:satMod val="120000"/>
                    </a:scheme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latin typeface="Bernard MT Condensed" pitchFamily="18" charset="0"/>
              </a:rPr>
              <a:t> </a:t>
            </a:r>
            <a:r>
              <a:rPr lang="en-US" sz="3600" b="1" cap="all" spc="0" dirty="0" err="1">
                <a:ln w="9000" cmpd="sng">
                  <a:solidFill>
                    <a:schemeClr val="accent4">
                      <a:shade val="50000"/>
                      <a:satMod val="120000"/>
                    </a:scheme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latin typeface="Bernard MT Condensed" pitchFamily="18" charset="0"/>
              </a:rPr>
              <a:t>ehwal</a:t>
            </a:r>
            <a:r>
              <a:rPr lang="en-US" sz="3600" b="1" cap="all" spc="0" dirty="0">
                <a:ln w="9000" cmpd="sng">
                  <a:solidFill>
                    <a:schemeClr val="accent4">
                      <a:shade val="50000"/>
                      <a:satMod val="120000"/>
                    </a:scheme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latin typeface="Bernard MT Condensed" pitchFamily="18" charset="0"/>
              </a:rPr>
              <a:t> </a:t>
            </a:r>
            <a:r>
              <a:rPr lang="en-US" sz="3600" b="1" cap="all" spc="0" dirty="0" smtClean="0">
                <a:ln w="9000" cmpd="sng">
                  <a:solidFill>
                    <a:schemeClr val="accent4">
                      <a:shade val="50000"/>
                      <a:satMod val="120000"/>
                    </a:scheme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latin typeface="Bernard MT Condensed" pitchFamily="18" charset="0"/>
              </a:rPr>
              <a:t>agama </a:t>
            </a:r>
            <a:r>
              <a:rPr lang="en-US" sz="3600" b="1" cap="all" spc="0" dirty="0" err="1">
                <a:ln w="9000" cmpd="sng">
                  <a:solidFill>
                    <a:schemeClr val="accent4">
                      <a:shade val="50000"/>
                      <a:satMod val="120000"/>
                    </a:scheme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latin typeface="Bernard MT Condensed" pitchFamily="18" charset="0"/>
              </a:rPr>
              <a:t>terengganu</a:t>
            </a:r>
            <a:endParaRPr lang="en-US" sz="3600" b="1" cap="all" spc="0" dirty="0">
              <a:ln w="9000" cmpd="sng">
                <a:solidFill>
                  <a:schemeClr val="accent4">
                    <a:shade val="50000"/>
                    <a:satMod val="120000"/>
                  </a:scheme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latin typeface="Bernard MT Condensed" pitchFamily="18" charset="0"/>
            </a:endParaRPr>
          </a:p>
        </p:txBody>
      </p:sp>
    </p:spTree>
    <p:extLst>
      <p:ext uri="{BB962C8B-B14F-4D97-AF65-F5344CB8AC3E}">
        <p14:creationId xmlns:p14="http://schemas.microsoft.com/office/powerpoint/2010/main" val="18356853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0714" y="44624"/>
            <a:ext cx="8900886" cy="553998"/>
          </a:xfrm>
          <a:prstGeom prst="rect">
            <a:avLst/>
          </a:prstGeom>
        </p:spPr>
        <p:txBody>
          <a:bodyPr wrap="square">
            <a:spAutoFit/>
          </a:bodyPr>
          <a:lstStyle/>
          <a:p>
            <a:pPr algn="ctr" fontAlgn="auto">
              <a:spcBef>
                <a:spcPts val="0"/>
              </a:spcBef>
              <a:spcAft>
                <a:spcPts val="0"/>
              </a:spcAft>
              <a:defRPr/>
            </a:pP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Rasulullah</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SAW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menyarankan</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agar:</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3" name="Rounded Rectangle 2"/>
          <p:cNvSpPr/>
          <p:nvPr/>
        </p:nvSpPr>
        <p:spPr>
          <a:xfrm>
            <a:off x="1531257" y="3861048"/>
            <a:ext cx="6019800" cy="1676400"/>
          </a:xfrm>
          <a:prstGeom prst="roundRect">
            <a:avLst>
              <a:gd name="adj" fmla="val 19735"/>
            </a:avLst>
          </a:prstGeom>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path path="circle">
              <a:fillToRect l="50000" t="50000" r="50000" b="50000"/>
            </a:path>
            <a:tileRect/>
          </a:gra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indent="365125" algn="ctr">
              <a:defRPr/>
            </a:pPr>
            <a:r>
              <a:rPr lang="en-US" sz="2400" dirty="0" err="1">
                <a:ln w="18415" cmpd="sng">
                  <a:solidFill>
                    <a:srgbClr val="FFFFFF"/>
                  </a:solidFill>
                  <a:prstDash val="solid"/>
                </a:ln>
                <a:solidFill>
                  <a:srgbClr val="FFFFFF"/>
                </a:solidFill>
                <a:effectLst>
                  <a:innerShdw blurRad="63500" dist="50800" dir="13500000">
                    <a:prstClr val="black">
                      <a:alpha val="50000"/>
                    </a:prstClr>
                  </a:innerShdw>
                </a:effectLst>
              </a:rPr>
              <a:t>berkongsi</a:t>
            </a:r>
            <a:r>
              <a:rPr lang="en-US" sz="2400" dirty="0">
                <a:ln w="18415" cmpd="sng">
                  <a:solidFill>
                    <a:srgbClr val="FFFFFF"/>
                  </a:solidFill>
                  <a:prstDash val="solid"/>
                </a:ln>
                <a:solidFill>
                  <a:srgbClr val="FFFFFF"/>
                </a:solidFill>
                <a:effectLst>
                  <a:innerShdw blurRad="63500" dist="50800" dir="13500000">
                    <a:prstClr val="black">
                      <a:alpha val="50000"/>
                    </a:prstClr>
                  </a:innerShdw>
                </a:effectLst>
              </a:rPr>
              <a:t> </a:t>
            </a:r>
            <a:r>
              <a:rPr lang="en-US" sz="2400" dirty="0" err="1">
                <a:ln w="18415" cmpd="sng">
                  <a:solidFill>
                    <a:srgbClr val="FFFFFF"/>
                  </a:solidFill>
                  <a:prstDash val="solid"/>
                </a:ln>
                <a:solidFill>
                  <a:srgbClr val="FFFFFF"/>
                </a:solidFill>
                <a:effectLst>
                  <a:innerShdw blurRad="63500" dist="50800" dir="13500000">
                    <a:prstClr val="black">
                      <a:alpha val="50000"/>
                    </a:prstClr>
                  </a:innerShdw>
                </a:effectLst>
              </a:rPr>
              <a:t>rezeki</a:t>
            </a:r>
            <a:r>
              <a:rPr lang="en-US" sz="2400" dirty="0">
                <a:ln w="18415" cmpd="sng">
                  <a:solidFill>
                    <a:srgbClr val="FFFFFF"/>
                  </a:solidFill>
                  <a:prstDash val="solid"/>
                </a:ln>
                <a:solidFill>
                  <a:srgbClr val="FFFFFF"/>
                </a:solidFill>
                <a:effectLst>
                  <a:innerShdw blurRad="63500" dist="50800" dir="13500000">
                    <a:prstClr val="black">
                      <a:alpha val="50000"/>
                    </a:prstClr>
                  </a:innerShdw>
                </a:effectLst>
              </a:rPr>
              <a:t> </a:t>
            </a:r>
            <a:r>
              <a:rPr lang="en-US" sz="2400" dirty="0" err="1">
                <a:ln w="18415" cmpd="sng">
                  <a:solidFill>
                    <a:srgbClr val="FFFFFF"/>
                  </a:solidFill>
                  <a:prstDash val="solid"/>
                </a:ln>
                <a:solidFill>
                  <a:srgbClr val="FFFFFF"/>
                </a:solidFill>
                <a:effectLst>
                  <a:innerShdw blurRad="63500" dist="50800" dir="13500000">
                    <a:prstClr val="black">
                      <a:alpha val="50000"/>
                    </a:prstClr>
                  </a:innerShdw>
                </a:effectLst>
              </a:rPr>
              <a:t>dan</a:t>
            </a:r>
            <a:r>
              <a:rPr lang="en-US" sz="2400" dirty="0">
                <a:ln w="18415" cmpd="sng">
                  <a:solidFill>
                    <a:srgbClr val="FFFFFF"/>
                  </a:solidFill>
                  <a:prstDash val="solid"/>
                </a:ln>
                <a:solidFill>
                  <a:srgbClr val="FFFFFF"/>
                </a:solidFill>
                <a:effectLst>
                  <a:innerShdw blurRad="63500" dist="50800" dir="13500000">
                    <a:prstClr val="black">
                      <a:alpha val="50000"/>
                    </a:prstClr>
                  </a:innerShdw>
                </a:effectLst>
              </a:rPr>
              <a:t> </a:t>
            </a:r>
            <a:r>
              <a:rPr lang="en-US" sz="2400" dirty="0" err="1">
                <a:ln w="18415" cmpd="sng">
                  <a:solidFill>
                    <a:srgbClr val="FFFFFF"/>
                  </a:solidFill>
                  <a:prstDash val="solid"/>
                </a:ln>
                <a:solidFill>
                  <a:srgbClr val="FFFFFF"/>
                </a:solidFill>
                <a:effectLst>
                  <a:innerShdw blurRad="63500" dist="50800" dir="13500000">
                    <a:prstClr val="black">
                      <a:alpha val="50000"/>
                    </a:prstClr>
                  </a:innerShdw>
                </a:effectLst>
              </a:rPr>
              <a:t>nikmat</a:t>
            </a:r>
            <a:r>
              <a:rPr lang="en-US" sz="2400" dirty="0">
                <a:ln w="18415" cmpd="sng">
                  <a:solidFill>
                    <a:srgbClr val="FFFFFF"/>
                  </a:solidFill>
                  <a:prstDash val="solid"/>
                </a:ln>
                <a:solidFill>
                  <a:srgbClr val="FFFFFF"/>
                </a:solidFill>
                <a:effectLst>
                  <a:innerShdw blurRad="63500" dist="50800" dir="13500000">
                    <a:prstClr val="black">
                      <a:alpha val="50000"/>
                    </a:prstClr>
                  </a:innerShdw>
                </a:effectLst>
              </a:rPr>
              <a:t> Allah </a:t>
            </a:r>
            <a:r>
              <a:rPr lang="en-US" sz="2400" dirty="0" err="1">
                <a:ln w="18415" cmpd="sng">
                  <a:solidFill>
                    <a:srgbClr val="FFFFFF"/>
                  </a:solidFill>
                  <a:prstDash val="solid"/>
                </a:ln>
                <a:solidFill>
                  <a:srgbClr val="FFFFFF"/>
                </a:solidFill>
                <a:effectLst>
                  <a:innerShdw blurRad="63500" dist="50800" dir="13500000">
                    <a:prstClr val="black">
                      <a:alpha val="50000"/>
                    </a:prstClr>
                  </a:innerShdw>
                </a:effectLst>
              </a:rPr>
              <a:t>dengan</a:t>
            </a:r>
            <a:r>
              <a:rPr lang="en-US" sz="2400" dirty="0">
                <a:ln w="18415" cmpd="sng">
                  <a:solidFill>
                    <a:srgbClr val="FFFFFF"/>
                  </a:solidFill>
                  <a:prstDash val="solid"/>
                </a:ln>
                <a:solidFill>
                  <a:srgbClr val="FFFFFF"/>
                </a:solidFill>
                <a:effectLst>
                  <a:innerShdw blurRad="63500" dist="50800" dir="13500000">
                    <a:prstClr val="black">
                      <a:alpha val="50000"/>
                    </a:prstClr>
                  </a:innerShdw>
                </a:effectLst>
              </a:rPr>
              <a:t> orang lain </a:t>
            </a:r>
            <a:r>
              <a:rPr lang="en-US" sz="2400" dirty="0" err="1">
                <a:ln w="18415" cmpd="sng">
                  <a:solidFill>
                    <a:srgbClr val="FFFFFF"/>
                  </a:solidFill>
                  <a:prstDash val="solid"/>
                </a:ln>
                <a:solidFill>
                  <a:srgbClr val="FFFFFF"/>
                </a:solidFill>
                <a:effectLst>
                  <a:innerShdw blurRad="63500" dist="50800" dir="13500000">
                    <a:prstClr val="black">
                      <a:alpha val="50000"/>
                    </a:prstClr>
                  </a:innerShdw>
                </a:effectLst>
              </a:rPr>
              <a:t>terutama</a:t>
            </a:r>
            <a:r>
              <a:rPr lang="en-US" sz="2400" dirty="0">
                <a:ln w="18415" cmpd="sng">
                  <a:solidFill>
                    <a:srgbClr val="FFFFFF"/>
                  </a:solidFill>
                  <a:prstDash val="solid"/>
                </a:ln>
                <a:solidFill>
                  <a:srgbClr val="FFFFFF"/>
                </a:solidFill>
                <a:effectLst>
                  <a:innerShdw blurRad="63500" dist="50800" dir="13500000">
                    <a:prstClr val="black">
                      <a:alpha val="50000"/>
                    </a:prstClr>
                  </a:innerShdw>
                </a:effectLst>
              </a:rPr>
              <a:t> </a:t>
            </a:r>
            <a:r>
              <a:rPr lang="en-US" sz="2400" dirty="0" err="1">
                <a:ln w="18415" cmpd="sng">
                  <a:solidFill>
                    <a:srgbClr val="FFFFFF"/>
                  </a:solidFill>
                  <a:prstDash val="solid"/>
                </a:ln>
                <a:solidFill>
                  <a:srgbClr val="FFFFFF"/>
                </a:solidFill>
                <a:effectLst>
                  <a:innerShdw blurRad="63500" dist="50800" dir="13500000">
                    <a:prstClr val="black">
                      <a:alpha val="50000"/>
                    </a:prstClr>
                  </a:innerShdw>
                </a:effectLst>
              </a:rPr>
              <a:t>golongan</a:t>
            </a:r>
            <a:r>
              <a:rPr lang="en-US" sz="2400" dirty="0">
                <a:ln w="18415" cmpd="sng">
                  <a:solidFill>
                    <a:srgbClr val="FFFFFF"/>
                  </a:solidFill>
                  <a:prstDash val="solid"/>
                </a:ln>
                <a:solidFill>
                  <a:srgbClr val="FFFFFF"/>
                </a:solidFill>
                <a:effectLst>
                  <a:innerShdw blurRad="63500" dist="50800" dir="13500000">
                    <a:prstClr val="black">
                      <a:alpha val="50000"/>
                    </a:prstClr>
                  </a:innerShdw>
                </a:effectLst>
              </a:rPr>
              <a:t> yang </a:t>
            </a:r>
            <a:r>
              <a:rPr lang="en-US" sz="2400" dirty="0" err="1">
                <a:ln w="18415" cmpd="sng">
                  <a:solidFill>
                    <a:srgbClr val="FFFFFF"/>
                  </a:solidFill>
                  <a:prstDash val="solid"/>
                </a:ln>
                <a:solidFill>
                  <a:srgbClr val="FFFFFF"/>
                </a:solidFill>
                <a:effectLst>
                  <a:innerShdw blurRad="63500" dist="50800" dir="13500000">
                    <a:prstClr val="black">
                      <a:alpha val="50000"/>
                    </a:prstClr>
                  </a:innerShdw>
                </a:effectLst>
              </a:rPr>
              <a:t>memerlukan</a:t>
            </a:r>
            <a:endParaRPr lang="en-US" sz="4800" dirty="0">
              <a:ln w="18415" cmpd="sng">
                <a:solidFill>
                  <a:srgbClr val="FFFFFF"/>
                </a:solidFill>
                <a:prstDash val="solid"/>
              </a:ln>
              <a:solidFill>
                <a:srgbClr val="FFFFFF"/>
              </a:solidFill>
              <a:effectLst>
                <a:innerShdw blurRad="63500" dist="50800" dir="13500000">
                  <a:prstClr val="black">
                    <a:alpha val="50000"/>
                  </a:prstClr>
                </a:innerShdw>
              </a:effectLst>
              <a:latin typeface="Arial Black" pitchFamily="34" charset="0"/>
              <a:cs typeface="Traditional Arabic" pitchFamily="2" charset="-78"/>
            </a:endParaRPr>
          </a:p>
        </p:txBody>
      </p:sp>
      <p:sp>
        <p:nvSpPr>
          <p:cNvPr id="4" name="Rounded Rectangle 3"/>
          <p:cNvSpPr/>
          <p:nvPr/>
        </p:nvSpPr>
        <p:spPr>
          <a:xfrm>
            <a:off x="1066800" y="1371600"/>
            <a:ext cx="6005530" cy="1985962"/>
          </a:xfrm>
          <a:prstGeom prst="roundRect">
            <a:avLst>
              <a:gd name="adj" fmla="val 19735"/>
            </a:avLst>
          </a:prstGeom>
          <a:solidFill>
            <a:srgbClr val="00B0F0"/>
          </a:soli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indent="365125" algn="ctr">
              <a:defRPr/>
            </a:pPr>
            <a:r>
              <a:rPr lang="en-US" sz="2800" dirty="0" err="1">
                <a:ln w="18415" cmpd="sng">
                  <a:solidFill>
                    <a:srgbClr val="FFFFFF"/>
                  </a:solidFill>
                  <a:prstDash val="solid"/>
                </a:ln>
                <a:solidFill>
                  <a:srgbClr val="FFFFFF"/>
                </a:solidFill>
                <a:effectLst>
                  <a:outerShdw blurRad="50800" dist="38100" dir="2700000" algn="tl" rotWithShape="0">
                    <a:prstClr val="black">
                      <a:alpha val="40000"/>
                    </a:prstClr>
                  </a:outerShdw>
                </a:effectLst>
              </a:rPr>
              <a:t>bermurah</a:t>
            </a:r>
            <a:r>
              <a:rPr lang="en-US" sz="2800" dirty="0">
                <a:ln w="18415" cmpd="sng">
                  <a:solidFill>
                    <a:srgbClr val="FFFFFF"/>
                  </a:solidFill>
                  <a:prstDash val="solid"/>
                </a:ln>
                <a:solidFill>
                  <a:srgbClr val="FFFFFF"/>
                </a:solidFill>
                <a:effectLst>
                  <a:outerShdw blurRad="50800" dist="38100" dir="2700000" algn="tl" rotWithShape="0">
                    <a:prstClr val="black">
                      <a:alpha val="40000"/>
                    </a:prstClr>
                  </a:outerShdw>
                </a:effectLst>
              </a:rPr>
              <a:t> </a:t>
            </a:r>
            <a:r>
              <a:rPr lang="en-US" sz="2800" dirty="0" err="1">
                <a:ln w="18415" cmpd="sng">
                  <a:solidFill>
                    <a:srgbClr val="FFFFFF"/>
                  </a:solidFill>
                  <a:prstDash val="solid"/>
                </a:ln>
                <a:solidFill>
                  <a:srgbClr val="FFFFFF"/>
                </a:solidFill>
                <a:effectLst>
                  <a:outerShdw blurRad="50800" dist="38100" dir="2700000" algn="tl" rotWithShape="0">
                    <a:prstClr val="black">
                      <a:alpha val="40000"/>
                    </a:prstClr>
                  </a:outerShdw>
                </a:effectLst>
              </a:rPr>
              <a:t>hati</a:t>
            </a:r>
            <a:r>
              <a:rPr lang="en-US" sz="2800" dirty="0">
                <a:ln w="18415" cmpd="sng">
                  <a:solidFill>
                    <a:srgbClr val="FFFFFF"/>
                  </a:solidFill>
                  <a:prstDash val="solid"/>
                </a:ln>
                <a:solidFill>
                  <a:srgbClr val="FFFFFF"/>
                </a:solidFill>
                <a:effectLst>
                  <a:outerShdw blurRad="50800" dist="38100" dir="2700000" algn="tl" rotWithShape="0">
                    <a:prstClr val="black">
                      <a:alpha val="40000"/>
                    </a:prstClr>
                  </a:outerShdw>
                </a:effectLst>
              </a:rPr>
              <a:t> </a:t>
            </a:r>
            <a:r>
              <a:rPr lang="en-US" sz="2800" dirty="0" err="1">
                <a:ln w="18415" cmpd="sng">
                  <a:solidFill>
                    <a:srgbClr val="FFFFFF"/>
                  </a:solidFill>
                  <a:prstDash val="solid"/>
                </a:ln>
                <a:solidFill>
                  <a:srgbClr val="FFFFFF"/>
                </a:solidFill>
                <a:effectLst>
                  <a:outerShdw blurRad="50800" dist="38100" dir="2700000" algn="tl" rotWithShape="0">
                    <a:prstClr val="black">
                      <a:alpha val="40000"/>
                    </a:prstClr>
                  </a:outerShdw>
                </a:effectLst>
              </a:rPr>
              <a:t>dan</a:t>
            </a:r>
            <a:r>
              <a:rPr lang="en-US" sz="2800" dirty="0">
                <a:ln w="18415" cmpd="sng">
                  <a:solidFill>
                    <a:srgbClr val="FFFFFF"/>
                  </a:solidFill>
                  <a:prstDash val="solid"/>
                </a:ln>
                <a:solidFill>
                  <a:srgbClr val="FFFFFF"/>
                </a:solidFill>
                <a:effectLst>
                  <a:outerShdw blurRad="50800" dist="38100" dir="2700000" algn="tl" rotWithShape="0">
                    <a:prstClr val="black">
                      <a:alpha val="40000"/>
                    </a:prstClr>
                  </a:outerShdw>
                </a:effectLst>
              </a:rPr>
              <a:t> </a:t>
            </a:r>
            <a:r>
              <a:rPr lang="en-US" sz="2800" dirty="0" err="1">
                <a:ln w="18415" cmpd="sng">
                  <a:solidFill>
                    <a:srgbClr val="FFFFFF"/>
                  </a:solidFill>
                  <a:prstDash val="solid"/>
                </a:ln>
                <a:solidFill>
                  <a:srgbClr val="FFFFFF"/>
                </a:solidFill>
                <a:effectLst>
                  <a:outerShdw blurRad="50800" dist="38100" dir="2700000" algn="tl" rotWithShape="0">
                    <a:prstClr val="black">
                      <a:alpha val="40000"/>
                    </a:prstClr>
                  </a:outerShdw>
                </a:effectLst>
              </a:rPr>
              <a:t>menjauhi</a:t>
            </a:r>
            <a:r>
              <a:rPr lang="en-US" sz="2800" dirty="0">
                <a:ln w="18415" cmpd="sng">
                  <a:solidFill>
                    <a:srgbClr val="FFFFFF"/>
                  </a:solidFill>
                  <a:prstDash val="solid"/>
                </a:ln>
                <a:solidFill>
                  <a:srgbClr val="FFFFFF"/>
                </a:solidFill>
                <a:effectLst>
                  <a:outerShdw blurRad="50800" dist="38100" dir="2700000" algn="tl" rotWithShape="0">
                    <a:prstClr val="black">
                      <a:alpha val="40000"/>
                    </a:prstClr>
                  </a:outerShdw>
                </a:effectLst>
              </a:rPr>
              <a:t> </a:t>
            </a:r>
            <a:r>
              <a:rPr lang="en-US" sz="2800" dirty="0" err="1">
                <a:ln w="18415" cmpd="sng">
                  <a:solidFill>
                    <a:srgbClr val="FFFFFF"/>
                  </a:solidFill>
                  <a:prstDash val="solid"/>
                </a:ln>
                <a:solidFill>
                  <a:srgbClr val="FFFFFF"/>
                </a:solidFill>
                <a:effectLst>
                  <a:outerShdw blurRad="50800" dist="38100" dir="2700000" algn="tl" rotWithShape="0">
                    <a:prstClr val="black">
                      <a:alpha val="40000"/>
                    </a:prstClr>
                  </a:outerShdw>
                </a:effectLst>
              </a:rPr>
              <a:t>sifat</a:t>
            </a:r>
            <a:r>
              <a:rPr lang="en-US" sz="2800" dirty="0">
                <a:ln w="18415" cmpd="sng">
                  <a:solidFill>
                    <a:srgbClr val="FFFFFF"/>
                  </a:solidFill>
                  <a:prstDash val="solid"/>
                </a:ln>
                <a:solidFill>
                  <a:srgbClr val="FFFFFF"/>
                </a:solidFill>
                <a:effectLst>
                  <a:outerShdw blurRad="50800" dist="38100" dir="2700000" algn="tl" rotWithShape="0">
                    <a:prstClr val="black">
                      <a:alpha val="40000"/>
                    </a:prstClr>
                  </a:outerShdw>
                </a:effectLst>
              </a:rPr>
              <a:t> </a:t>
            </a:r>
            <a:r>
              <a:rPr lang="en-US" sz="2800" dirty="0" err="1">
                <a:ln w="18415" cmpd="sng">
                  <a:solidFill>
                    <a:srgbClr val="FFFFFF"/>
                  </a:solidFill>
                  <a:prstDash val="solid"/>
                </a:ln>
                <a:solidFill>
                  <a:srgbClr val="FFFFFF"/>
                </a:solidFill>
                <a:effectLst>
                  <a:outerShdw blurRad="50800" dist="38100" dir="2700000" algn="tl" rotWithShape="0">
                    <a:prstClr val="black">
                      <a:alpha val="40000"/>
                    </a:prstClr>
                  </a:outerShdw>
                </a:effectLst>
              </a:rPr>
              <a:t>kedekut</a:t>
            </a:r>
            <a:r>
              <a:rPr lang="en-US" sz="2800" dirty="0">
                <a:ln w="18415" cmpd="sng">
                  <a:solidFill>
                    <a:srgbClr val="FFFFFF"/>
                  </a:solidFill>
                  <a:prstDash val="solid"/>
                </a:ln>
                <a:solidFill>
                  <a:srgbClr val="FFFFFF"/>
                </a:solidFill>
                <a:effectLst>
                  <a:outerShdw blurRad="50800" dist="38100" dir="2700000" algn="tl" rotWithShape="0">
                    <a:prstClr val="black">
                      <a:alpha val="40000"/>
                    </a:prstClr>
                  </a:outerShdw>
                </a:effectLst>
              </a:rPr>
              <a:t> </a:t>
            </a:r>
            <a:r>
              <a:rPr lang="en-US" sz="2800" dirty="0" err="1">
                <a:ln w="18415" cmpd="sng">
                  <a:solidFill>
                    <a:srgbClr val="FFFFFF"/>
                  </a:solidFill>
                  <a:prstDash val="solid"/>
                </a:ln>
                <a:solidFill>
                  <a:srgbClr val="FFFFFF"/>
                </a:solidFill>
                <a:effectLst>
                  <a:outerShdw blurRad="50800" dist="38100" dir="2700000" algn="tl" rotWithShape="0">
                    <a:prstClr val="black">
                      <a:alpha val="40000"/>
                    </a:prstClr>
                  </a:outerShdw>
                </a:effectLst>
              </a:rPr>
              <a:t>bagi</a:t>
            </a:r>
            <a:r>
              <a:rPr lang="en-US" sz="2800" dirty="0">
                <a:ln w="18415" cmpd="sng">
                  <a:solidFill>
                    <a:srgbClr val="FFFFFF"/>
                  </a:solidFill>
                  <a:prstDash val="solid"/>
                </a:ln>
                <a:solidFill>
                  <a:srgbClr val="FFFFFF"/>
                </a:solidFill>
                <a:effectLst>
                  <a:outerShdw blurRad="50800" dist="38100" dir="2700000" algn="tl" rotWithShape="0">
                    <a:prstClr val="black">
                      <a:alpha val="40000"/>
                    </a:prstClr>
                  </a:outerShdw>
                </a:effectLst>
              </a:rPr>
              <a:t> </a:t>
            </a:r>
            <a:r>
              <a:rPr lang="en-US" sz="2800" dirty="0" err="1">
                <a:ln w="18415" cmpd="sng">
                  <a:solidFill>
                    <a:srgbClr val="FFFFFF"/>
                  </a:solidFill>
                  <a:prstDash val="solid"/>
                </a:ln>
                <a:solidFill>
                  <a:srgbClr val="FFFFFF"/>
                </a:solidFill>
                <a:effectLst>
                  <a:outerShdw blurRad="50800" dist="38100" dir="2700000" algn="tl" rotWithShape="0">
                    <a:prstClr val="black">
                      <a:alpha val="40000"/>
                    </a:prstClr>
                  </a:outerShdw>
                </a:effectLst>
              </a:rPr>
              <a:t>melakukan</a:t>
            </a:r>
            <a:r>
              <a:rPr lang="en-US" sz="2800" dirty="0">
                <a:ln w="18415" cmpd="sng">
                  <a:solidFill>
                    <a:srgbClr val="FFFFFF"/>
                  </a:solidFill>
                  <a:prstDash val="solid"/>
                </a:ln>
                <a:solidFill>
                  <a:srgbClr val="FFFFFF"/>
                </a:solidFill>
                <a:effectLst>
                  <a:outerShdw blurRad="50800" dist="38100" dir="2700000" algn="tl" rotWithShape="0">
                    <a:prstClr val="black">
                      <a:alpha val="40000"/>
                    </a:prstClr>
                  </a:outerShdw>
                </a:effectLst>
              </a:rPr>
              <a:t> </a:t>
            </a:r>
            <a:r>
              <a:rPr lang="en-US" sz="2800" dirty="0" err="1">
                <a:ln w="18415" cmpd="sng">
                  <a:solidFill>
                    <a:srgbClr val="FFFFFF"/>
                  </a:solidFill>
                  <a:prstDash val="solid"/>
                </a:ln>
                <a:solidFill>
                  <a:srgbClr val="FFFFFF"/>
                </a:solidFill>
                <a:effectLst>
                  <a:outerShdw blurRad="50800" dist="38100" dir="2700000" algn="tl" rotWithShape="0">
                    <a:prstClr val="black">
                      <a:alpha val="40000"/>
                    </a:prstClr>
                  </a:outerShdw>
                </a:effectLst>
              </a:rPr>
              <a:t>ibadah</a:t>
            </a:r>
            <a:r>
              <a:rPr lang="en-US" sz="2800" dirty="0">
                <a:ln w="18415" cmpd="sng">
                  <a:solidFill>
                    <a:srgbClr val="FFFFFF"/>
                  </a:solidFill>
                  <a:prstDash val="solid"/>
                </a:ln>
                <a:solidFill>
                  <a:srgbClr val="FFFFFF"/>
                </a:solidFill>
                <a:effectLst>
                  <a:outerShdw blurRad="50800" dist="38100" dir="2700000" algn="tl" rotWithShape="0">
                    <a:prstClr val="black">
                      <a:alpha val="40000"/>
                    </a:prstClr>
                  </a:outerShdw>
                </a:effectLst>
              </a:rPr>
              <a:t> </a:t>
            </a:r>
            <a:r>
              <a:rPr lang="en-US" sz="2800" dirty="0" err="1">
                <a:ln w="18415" cmpd="sng">
                  <a:solidFill>
                    <a:srgbClr val="FFFFFF"/>
                  </a:solidFill>
                  <a:prstDash val="solid"/>
                </a:ln>
                <a:solidFill>
                  <a:srgbClr val="FFFFFF"/>
                </a:solidFill>
                <a:effectLst>
                  <a:outerShdw blurRad="50800" dist="38100" dir="2700000" algn="tl" rotWithShape="0">
                    <a:prstClr val="black">
                      <a:alpha val="40000"/>
                    </a:prstClr>
                  </a:outerShdw>
                </a:effectLst>
              </a:rPr>
              <a:t>korban</a:t>
            </a:r>
            <a:r>
              <a:rPr lang="en-US" sz="2800" dirty="0">
                <a:ln w="18415" cmpd="sng">
                  <a:solidFill>
                    <a:srgbClr val="FFFFFF"/>
                  </a:solidFill>
                  <a:prstDash val="solid"/>
                </a:ln>
                <a:solidFill>
                  <a:srgbClr val="FFFFFF"/>
                </a:solidFill>
                <a:effectLst>
                  <a:outerShdw blurRad="50800" dist="38100" dir="2700000" algn="tl" rotWithShape="0">
                    <a:prstClr val="black">
                      <a:alpha val="40000"/>
                    </a:prstClr>
                  </a:outerShdw>
                </a:effectLst>
              </a:rPr>
              <a:t> </a:t>
            </a:r>
            <a:r>
              <a:rPr lang="en-US" sz="2800" dirty="0" err="1">
                <a:ln w="18415" cmpd="sng">
                  <a:solidFill>
                    <a:srgbClr val="FFFFFF"/>
                  </a:solidFill>
                  <a:prstDash val="solid"/>
                </a:ln>
                <a:solidFill>
                  <a:srgbClr val="FFFFFF"/>
                </a:solidFill>
                <a:effectLst>
                  <a:outerShdw blurRad="50800" dist="38100" dir="2700000" algn="tl" rotWithShape="0">
                    <a:prstClr val="black">
                      <a:alpha val="40000"/>
                    </a:prstClr>
                  </a:outerShdw>
                </a:effectLst>
              </a:rPr>
              <a:t>ini</a:t>
            </a:r>
            <a:r>
              <a:rPr lang="en-US" sz="2800" dirty="0">
                <a:ln w="18415" cmpd="sng">
                  <a:solidFill>
                    <a:srgbClr val="FFFFFF"/>
                  </a:solidFill>
                  <a:prstDash val="solid"/>
                </a:ln>
                <a:solidFill>
                  <a:srgbClr val="FFFFFF"/>
                </a:solidFill>
                <a:effectLst>
                  <a:outerShdw blurRad="50800" dist="38100" dir="2700000" algn="tl" rotWithShape="0">
                    <a:prstClr val="black">
                      <a:alpha val="40000"/>
                    </a:prstClr>
                  </a:outerShdw>
                </a:effectLst>
              </a:rPr>
              <a:t> </a:t>
            </a:r>
            <a:r>
              <a:rPr lang="en-US" sz="2800" dirty="0" err="1">
                <a:ln w="18415" cmpd="sng">
                  <a:solidFill>
                    <a:srgbClr val="FFFFFF"/>
                  </a:solidFill>
                  <a:prstDash val="solid"/>
                </a:ln>
                <a:solidFill>
                  <a:srgbClr val="FFFFFF"/>
                </a:solidFill>
                <a:effectLst>
                  <a:outerShdw blurRad="50800" dist="38100" dir="2700000" algn="tl" rotWithShape="0">
                    <a:prstClr val="black">
                      <a:alpha val="40000"/>
                    </a:prstClr>
                  </a:outerShdw>
                </a:effectLst>
              </a:rPr>
              <a:t>lantaran</a:t>
            </a:r>
            <a:r>
              <a:rPr lang="en-US" sz="2800" dirty="0">
                <a:ln w="18415" cmpd="sng">
                  <a:solidFill>
                    <a:srgbClr val="FFFFFF"/>
                  </a:solidFill>
                  <a:prstDash val="solid"/>
                </a:ln>
                <a:solidFill>
                  <a:srgbClr val="FFFFFF"/>
                </a:solidFill>
                <a:effectLst>
                  <a:outerShdw blurRad="50800" dist="38100" dir="2700000" algn="tl" rotWithShape="0">
                    <a:prstClr val="black">
                      <a:alpha val="40000"/>
                    </a:prstClr>
                  </a:outerShdw>
                </a:effectLst>
              </a:rPr>
              <a:t> </a:t>
            </a:r>
            <a:r>
              <a:rPr lang="en-US" sz="2800" dirty="0" err="1">
                <a:ln w="18415" cmpd="sng">
                  <a:solidFill>
                    <a:srgbClr val="FFFFFF"/>
                  </a:solidFill>
                  <a:prstDash val="solid"/>
                </a:ln>
                <a:solidFill>
                  <a:srgbClr val="FFFFFF"/>
                </a:solidFill>
                <a:effectLst>
                  <a:outerShdw blurRad="50800" dist="38100" dir="2700000" algn="tl" rotWithShape="0">
                    <a:prstClr val="black">
                      <a:alpha val="40000"/>
                    </a:prstClr>
                  </a:outerShdw>
                </a:effectLst>
              </a:rPr>
              <a:t>besar</a:t>
            </a:r>
            <a:r>
              <a:rPr lang="en-US" sz="2800" dirty="0">
                <a:ln w="18415" cmpd="sng">
                  <a:solidFill>
                    <a:srgbClr val="FFFFFF"/>
                  </a:solidFill>
                  <a:prstDash val="solid"/>
                </a:ln>
                <a:solidFill>
                  <a:srgbClr val="FFFFFF"/>
                </a:solidFill>
                <a:effectLst>
                  <a:outerShdw blurRad="50800" dist="38100" dir="2700000" algn="tl" rotWithShape="0">
                    <a:prstClr val="black">
                      <a:alpha val="40000"/>
                    </a:prstClr>
                  </a:outerShdw>
                </a:effectLst>
              </a:rPr>
              <a:t> </a:t>
            </a:r>
            <a:r>
              <a:rPr lang="en-US" sz="2800" dirty="0" err="1">
                <a:ln w="18415" cmpd="sng">
                  <a:solidFill>
                    <a:srgbClr val="FFFFFF"/>
                  </a:solidFill>
                  <a:prstDash val="solid"/>
                </a:ln>
                <a:solidFill>
                  <a:srgbClr val="FFFFFF"/>
                </a:solidFill>
                <a:effectLst>
                  <a:outerShdw blurRad="50800" dist="38100" dir="2700000" algn="tl" rotWithShape="0">
                    <a:prstClr val="black">
                      <a:alpha val="40000"/>
                    </a:prstClr>
                  </a:outerShdw>
                </a:effectLst>
              </a:rPr>
              <a:t>nilai</a:t>
            </a:r>
            <a:r>
              <a:rPr lang="en-US" sz="2800" dirty="0">
                <a:ln w="18415" cmpd="sng">
                  <a:solidFill>
                    <a:srgbClr val="FFFFFF"/>
                  </a:solidFill>
                  <a:prstDash val="solid"/>
                </a:ln>
                <a:solidFill>
                  <a:srgbClr val="FFFFFF"/>
                </a:solidFill>
                <a:effectLst>
                  <a:outerShdw blurRad="50800" dist="38100" dir="2700000" algn="tl" rotWithShape="0">
                    <a:prstClr val="black">
                      <a:alpha val="40000"/>
                    </a:prstClr>
                  </a:outerShdw>
                </a:effectLst>
              </a:rPr>
              <a:t> </a:t>
            </a:r>
            <a:r>
              <a:rPr lang="en-US" sz="2800" dirty="0" err="1">
                <a:ln w="18415" cmpd="sng">
                  <a:solidFill>
                    <a:srgbClr val="FFFFFF"/>
                  </a:solidFill>
                  <a:prstDash val="solid"/>
                </a:ln>
                <a:solidFill>
                  <a:srgbClr val="FFFFFF"/>
                </a:solidFill>
                <a:effectLst>
                  <a:outerShdw blurRad="50800" dist="38100" dir="2700000" algn="tl" rotWithShape="0">
                    <a:prstClr val="black">
                      <a:alpha val="40000"/>
                    </a:prstClr>
                  </a:outerShdw>
                </a:effectLst>
              </a:rPr>
              <a:t>dan</a:t>
            </a:r>
            <a:r>
              <a:rPr lang="en-US" sz="2800" dirty="0">
                <a:ln w="18415" cmpd="sng">
                  <a:solidFill>
                    <a:srgbClr val="FFFFFF"/>
                  </a:solidFill>
                  <a:prstDash val="solid"/>
                </a:ln>
                <a:solidFill>
                  <a:srgbClr val="FFFFFF"/>
                </a:solidFill>
                <a:effectLst>
                  <a:outerShdw blurRad="50800" dist="38100" dir="2700000" algn="tl" rotWithShape="0">
                    <a:prstClr val="black">
                      <a:alpha val="40000"/>
                    </a:prstClr>
                  </a:outerShdw>
                </a:effectLst>
              </a:rPr>
              <a:t> </a:t>
            </a:r>
            <a:r>
              <a:rPr lang="en-US" sz="2800" dirty="0" err="1">
                <a:ln w="18415" cmpd="sng">
                  <a:solidFill>
                    <a:srgbClr val="FFFFFF"/>
                  </a:solidFill>
                  <a:prstDash val="solid"/>
                </a:ln>
                <a:solidFill>
                  <a:srgbClr val="FFFFFF"/>
                </a:solidFill>
                <a:effectLst>
                  <a:outerShdw blurRad="50800" dist="38100" dir="2700000" algn="tl" rotWithShape="0">
                    <a:prstClr val="black">
                      <a:alpha val="40000"/>
                    </a:prstClr>
                  </a:outerShdw>
                </a:effectLst>
              </a:rPr>
              <a:t>pahalanya</a:t>
            </a:r>
            <a:r>
              <a:rPr lang="en-US" sz="2800" dirty="0">
                <a:ln w="18415" cmpd="sng">
                  <a:solidFill>
                    <a:srgbClr val="FFFFFF"/>
                  </a:solidFill>
                  <a:prstDash val="solid"/>
                </a:ln>
                <a:solidFill>
                  <a:srgbClr val="FFFFFF"/>
                </a:solidFill>
                <a:effectLst>
                  <a:outerShdw blurRad="50800" dist="38100" dir="2700000" algn="tl" rotWithShape="0">
                    <a:prstClr val="black">
                      <a:alpha val="40000"/>
                    </a:prstClr>
                  </a:outerShdw>
                </a:effectLst>
              </a:rPr>
              <a:t> di </a:t>
            </a:r>
            <a:r>
              <a:rPr lang="en-US" sz="2800" dirty="0" err="1">
                <a:ln w="18415" cmpd="sng">
                  <a:solidFill>
                    <a:srgbClr val="FFFFFF"/>
                  </a:solidFill>
                  <a:prstDash val="solid"/>
                </a:ln>
                <a:solidFill>
                  <a:srgbClr val="FFFFFF"/>
                </a:solidFill>
                <a:effectLst>
                  <a:outerShdw blurRad="50800" dist="38100" dir="2700000" algn="tl" rotWithShape="0">
                    <a:prstClr val="black">
                      <a:alpha val="40000"/>
                    </a:prstClr>
                  </a:outerShdw>
                </a:effectLst>
              </a:rPr>
              <a:t>sisi</a:t>
            </a:r>
            <a:r>
              <a:rPr lang="en-US" sz="2800" dirty="0">
                <a:ln w="18415" cmpd="sng">
                  <a:solidFill>
                    <a:srgbClr val="FFFFFF"/>
                  </a:solidFill>
                  <a:prstDash val="solid"/>
                </a:ln>
                <a:solidFill>
                  <a:srgbClr val="FFFFFF"/>
                </a:solidFill>
                <a:effectLst>
                  <a:outerShdw blurRad="50800" dist="38100" dir="2700000" algn="tl" rotWithShape="0">
                    <a:prstClr val="black">
                      <a:alpha val="40000"/>
                    </a:prstClr>
                  </a:outerShdw>
                </a:effectLst>
              </a:rPr>
              <a:t> Allah</a:t>
            </a:r>
            <a:endParaRPr lang="en-US" sz="28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Arial Black" pitchFamily="34" charset="0"/>
              <a:cs typeface="Arial" charset="0"/>
            </a:endParaRPr>
          </a:p>
        </p:txBody>
      </p:sp>
      <p:sp>
        <p:nvSpPr>
          <p:cNvPr id="7" name="Curved Down Arrow 6"/>
          <p:cNvSpPr/>
          <p:nvPr/>
        </p:nvSpPr>
        <p:spPr>
          <a:xfrm rot="5991542" flipV="1">
            <a:off x="454277" y="951594"/>
            <a:ext cx="1383264" cy="1002980"/>
          </a:xfrm>
          <a:prstGeom prst="curvedDownArrow">
            <a:avLst>
              <a:gd name="adj1" fmla="val 25000"/>
              <a:gd name="adj2" fmla="val 62195"/>
              <a:gd name="adj3" fmla="val 25000"/>
            </a:avLst>
          </a:prstGeom>
          <a:solidFill>
            <a:schemeClr val="bg1"/>
          </a:solidFill>
          <a:ln>
            <a:solidFill>
              <a:srgbClr val="FFFF00"/>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urved Down Arrow 7"/>
          <p:cNvSpPr/>
          <p:nvPr/>
        </p:nvSpPr>
        <p:spPr>
          <a:xfrm rot="4447139">
            <a:off x="6414238" y="2755643"/>
            <a:ext cx="1713165" cy="821199"/>
          </a:xfrm>
          <a:prstGeom prst="curvedDownArrow">
            <a:avLst>
              <a:gd name="adj1" fmla="val 25000"/>
              <a:gd name="adj2" fmla="val 61808"/>
              <a:gd name="adj3" fmla="val 25000"/>
            </a:avLst>
          </a:prstGeom>
          <a:solidFill>
            <a:schemeClr val="bg1"/>
          </a:solidFill>
          <a:ln>
            <a:solidFill>
              <a:srgbClr val="FFFF00"/>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535749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6200" y="44624"/>
            <a:ext cx="9067800" cy="523220"/>
          </a:xfrm>
          <a:prstGeom prst="rect">
            <a:avLst/>
          </a:prstGeom>
        </p:spPr>
        <p:txBody>
          <a:bodyPr wrap="square">
            <a:spAutoFit/>
          </a:bodyPr>
          <a:lstStyle/>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Sabda</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Rasulullah</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SAW</a:t>
            </a:r>
            <a:endPar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3" name="Rectangle 2"/>
          <p:cNvSpPr/>
          <p:nvPr/>
        </p:nvSpPr>
        <p:spPr>
          <a:xfrm>
            <a:off x="323528" y="1916832"/>
            <a:ext cx="8483352" cy="440120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Tiadalah</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amal</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anak</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Adam di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hari</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raya</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korban</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yang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lebih</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dikasihi</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Allah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dari</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mengalirkan</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darah</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menyembelih</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binatang</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korban</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Sesungguhnya</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pastilah</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binatang</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korban</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itu</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datang</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pada</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hari</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kiamat</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dengan</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tanduk</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bulu</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dan</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kukunya</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Bahawasanya</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darah</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haiwan</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korban</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itu</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diterima</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di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sisi</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Allah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sebelum</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ia</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jatuh</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ke</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tanah</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Justeru</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bermurah</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hatilah</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kamu</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untuk</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melakukan</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ibadat</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korban</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p>
          <a:p>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Hadis</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Riwayat</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al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Tirmizi</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dan</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Ibnu</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 </a:t>
            </a:r>
            <a:r>
              <a:rPr lang="en-US" sz="2800" dirty="0" err="1">
                <a:ln w="18415" cmpd="sng">
                  <a:solidFill>
                    <a:srgbClr val="FFFFFF"/>
                  </a:solidFill>
                  <a:prstDash val="solid"/>
                </a:ln>
                <a:solidFill>
                  <a:srgbClr val="FFFFFF"/>
                </a:solidFill>
                <a:effectLst>
                  <a:innerShdw blurRad="63500" dist="50800" dir="16200000">
                    <a:prstClr val="black">
                      <a:alpha val="50000"/>
                    </a:prstClr>
                  </a:innerShdw>
                </a:effectLst>
              </a:rPr>
              <a:t>Majah</a:t>
            </a:r>
            <a:r>
              <a:rPr lang="en-US" sz="2800" dirty="0">
                <a:ln w="18415" cmpd="sng">
                  <a:solidFill>
                    <a:srgbClr val="FFFFFF"/>
                  </a:solidFill>
                  <a:prstDash val="solid"/>
                </a:ln>
                <a:solidFill>
                  <a:srgbClr val="FFFFFF"/>
                </a:solidFill>
                <a:effectLst>
                  <a:innerShdw blurRad="63500" dist="50800" dir="16200000">
                    <a:prstClr val="black">
                      <a:alpha val="50000"/>
                    </a:prstClr>
                  </a:innerShdw>
                </a:effectLst>
              </a:rPr>
              <a:t>.</a:t>
            </a:r>
          </a:p>
        </p:txBody>
      </p:sp>
    </p:spTree>
    <p:extLst>
      <p:ext uri="{BB962C8B-B14F-4D97-AF65-F5344CB8AC3E}">
        <p14:creationId xmlns:p14="http://schemas.microsoft.com/office/powerpoint/2010/main" val="9125514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914" y="196552"/>
            <a:ext cx="8991600" cy="553998"/>
          </a:xfrm>
          <a:prstGeom prst="rect">
            <a:avLst/>
          </a:prstGeom>
        </p:spPr>
        <p:txBody>
          <a:bodyPr wrap="square">
            <a:spAutoFit/>
          </a:bodyPr>
          <a:lstStyle/>
          <a:p>
            <a:pPr algn="ctr" fontAlgn="auto">
              <a:spcBef>
                <a:spcPts val="0"/>
              </a:spcBef>
              <a:spcAft>
                <a:spcPts val="0"/>
              </a:spcAft>
              <a:defRPr/>
            </a:pP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Hukum</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Korban</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3" name="Rounded Rectangle 2"/>
          <p:cNvSpPr/>
          <p:nvPr/>
        </p:nvSpPr>
        <p:spPr>
          <a:xfrm>
            <a:off x="1248817" y="3573016"/>
            <a:ext cx="7037130" cy="1222301"/>
          </a:xfrm>
          <a:prstGeom prst="roundRect">
            <a:avLst>
              <a:gd name="adj" fmla="val 15141"/>
            </a:avLst>
          </a:prstGeom>
          <a:gradFill flip="none" rotWithShape="1">
            <a:gsLst>
              <a:gs pos="0">
                <a:srgbClr val="CC3300">
                  <a:shade val="30000"/>
                  <a:satMod val="115000"/>
                </a:srgbClr>
              </a:gs>
              <a:gs pos="50000">
                <a:srgbClr val="CC3300">
                  <a:shade val="67500"/>
                  <a:satMod val="115000"/>
                </a:srgbClr>
              </a:gs>
              <a:gs pos="100000">
                <a:srgbClr val="CC3300">
                  <a:shade val="100000"/>
                  <a:satMod val="115000"/>
                </a:srgbClr>
              </a:gs>
            </a:gsLst>
            <a:path path="circle">
              <a:fillToRect l="50000" t="50000" r="50000" b="50000"/>
            </a:path>
            <a:tileRect/>
          </a:gra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sunat</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muakkad</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bagi</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mereka</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yang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berkemampuan</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charset="0"/>
            </a:endParaRPr>
          </a:p>
        </p:txBody>
      </p:sp>
      <p:sp>
        <p:nvSpPr>
          <p:cNvPr id="4" name="Rounded Rectangle 3"/>
          <p:cNvSpPr/>
          <p:nvPr/>
        </p:nvSpPr>
        <p:spPr>
          <a:xfrm>
            <a:off x="571472" y="1285860"/>
            <a:ext cx="6324600" cy="1279044"/>
          </a:xfrm>
          <a:prstGeom prst="roundRect">
            <a:avLst>
              <a:gd name="adj" fmla="val 19735"/>
            </a:avLst>
          </a:prstGeom>
          <a:solidFill>
            <a:srgbClr val="0000FF"/>
          </a:soli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Menurut</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mazhab</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syafie</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dan</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jumhur</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ulama</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charset="0"/>
            </a:endParaRPr>
          </a:p>
        </p:txBody>
      </p:sp>
      <p:cxnSp>
        <p:nvCxnSpPr>
          <p:cNvPr id="5" name="Elbow Connector 4"/>
          <p:cNvCxnSpPr/>
          <p:nvPr/>
        </p:nvCxnSpPr>
        <p:spPr>
          <a:xfrm rot="16200000" flipH="1">
            <a:off x="542340" y="2550603"/>
            <a:ext cx="1409432" cy="1033264"/>
          </a:xfrm>
          <a:prstGeom prst="bentConnector3">
            <a:avLst>
              <a:gd name="adj1" fmla="val 50000"/>
            </a:avLst>
          </a:prstGeom>
          <a:ln w="76200">
            <a:solidFill>
              <a:srgbClr val="FFC000"/>
            </a:solidFill>
            <a:tailEnd type="arrow"/>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69384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914" y="196552"/>
            <a:ext cx="8991600" cy="553998"/>
          </a:xfrm>
          <a:prstGeom prst="rect">
            <a:avLst/>
          </a:prstGeom>
        </p:spPr>
        <p:txBody>
          <a:bodyPr wrap="square">
            <a:spAutoFit/>
          </a:bodyPr>
          <a:lstStyle/>
          <a:p>
            <a:pPr algn="ctr" fontAlgn="auto">
              <a:spcBef>
                <a:spcPts val="0"/>
              </a:spcBef>
              <a:spcAft>
                <a:spcPts val="0"/>
              </a:spcAft>
              <a:defRPr/>
            </a:pP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Hukum</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Korban</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ounded Rectangle 3"/>
          <p:cNvSpPr/>
          <p:nvPr/>
        </p:nvSpPr>
        <p:spPr>
          <a:xfrm>
            <a:off x="251520" y="1916832"/>
            <a:ext cx="5852464" cy="792088"/>
          </a:xfrm>
          <a:prstGeom prst="roundRect">
            <a:avLst>
              <a:gd name="adj" fmla="val 19735"/>
            </a:avLst>
          </a:prstGeom>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Waktu</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melaksanakan</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korban</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charset="0"/>
            </a:endParaRPr>
          </a:p>
        </p:txBody>
      </p:sp>
      <p:sp>
        <p:nvSpPr>
          <p:cNvPr id="7" name="Rounded Rectangle 6"/>
          <p:cNvSpPr/>
          <p:nvPr/>
        </p:nvSpPr>
        <p:spPr>
          <a:xfrm>
            <a:off x="899592" y="2996952"/>
            <a:ext cx="7686980" cy="2664296"/>
          </a:xfrm>
          <a:prstGeom prst="roundRect">
            <a:avLst>
              <a:gd name="adj" fmla="val 5972"/>
            </a:avLst>
          </a:prstGeom>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sz="2400" dirty="0" err="1" smtClean="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Waktunya</a:t>
            </a:r>
            <a:r>
              <a:rPr lang="en-US" sz="2400" dirty="0" smtClean="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 </a:t>
            </a:r>
            <a:r>
              <a:rPr lang="en-US" sz="2400" dirty="0" err="1" smtClean="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bermula</a:t>
            </a:r>
            <a:r>
              <a:rPr lang="en-US" sz="2400" dirty="0" smtClean="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 </a:t>
            </a:r>
            <a:r>
              <a:rPr lang="en-US" sz="2400" dirty="0" err="1">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selepas</a:t>
            </a:r>
            <a:r>
              <a:rPr lang="en-US" sz="2400"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 </a:t>
            </a:r>
            <a:r>
              <a:rPr lang="en-US" sz="2400" dirty="0" err="1">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terbit</a:t>
            </a:r>
            <a:r>
              <a:rPr lang="en-US" sz="2400"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 </a:t>
            </a:r>
            <a:r>
              <a:rPr lang="en-US" sz="2400" dirty="0" err="1">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matahari</a:t>
            </a:r>
            <a:r>
              <a:rPr lang="en-US" sz="2400"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 </a:t>
            </a:r>
            <a:r>
              <a:rPr lang="en-US" sz="2400" dirty="0" err="1">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pagi</a:t>
            </a:r>
            <a:r>
              <a:rPr lang="en-US" sz="2400"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 </a:t>
            </a:r>
            <a:r>
              <a:rPr lang="en-US" sz="2400" dirty="0" err="1">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Idiladha</a:t>
            </a:r>
            <a:r>
              <a:rPr lang="en-US" sz="2400"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 </a:t>
            </a:r>
            <a:r>
              <a:rPr lang="en-US" sz="2400" dirty="0" err="1">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pada</a:t>
            </a:r>
            <a:r>
              <a:rPr lang="en-US" sz="2400"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 10 </a:t>
            </a:r>
            <a:r>
              <a:rPr lang="en-US" sz="2400" dirty="0" err="1">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Zulhijjah</a:t>
            </a:r>
            <a:r>
              <a:rPr lang="en-US" sz="2400"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 </a:t>
            </a:r>
            <a:r>
              <a:rPr lang="en-US" sz="2400" dirty="0" err="1">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setelah</a:t>
            </a:r>
            <a:r>
              <a:rPr lang="en-US" sz="2400"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 </a:t>
            </a:r>
            <a:r>
              <a:rPr lang="en-US" sz="2400" dirty="0" err="1">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berlalu</a:t>
            </a:r>
            <a:r>
              <a:rPr lang="en-US" sz="2400"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 </a:t>
            </a:r>
            <a:r>
              <a:rPr lang="en-US" sz="2400" dirty="0" err="1">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kadar</a:t>
            </a:r>
            <a:r>
              <a:rPr lang="en-US" sz="2400"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 </a:t>
            </a:r>
            <a:r>
              <a:rPr lang="en-US" sz="2400" dirty="0" err="1">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masa</a:t>
            </a:r>
            <a:r>
              <a:rPr lang="en-US" sz="2400"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 </a:t>
            </a:r>
            <a:r>
              <a:rPr lang="en-US" sz="2400" dirty="0" err="1">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dua</a:t>
            </a:r>
            <a:r>
              <a:rPr lang="en-US" sz="2400"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 </a:t>
            </a:r>
            <a:r>
              <a:rPr lang="en-US" sz="2400" dirty="0" err="1">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rakat</a:t>
            </a:r>
            <a:r>
              <a:rPr lang="en-US" sz="2400"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 </a:t>
            </a:r>
            <a:r>
              <a:rPr lang="en-US" sz="2400" dirty="0" err="1">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solat</a:t>
            </a:r>
            <a:r>
              <a:rPr lang="en-US" sz="2400"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 </a:t>
            </a:r>
            <a:r>
              <a:rPr lang="en-US" sz="2400" dirty="0" err="1">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sunat</a:t>
            </a:r>
            <a:r>
              <a:rPr lang="en-US" sz="2400"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 </a:t>
            </a:r>
            <a:r>
              <a:rPr lang="en-US" sz="2400" dirty="0" err="1">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Idiladha</a:t>
            </a:r>
            <a:r>
              <a:rPr lang="en-US" sz="2400"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 </a:t>
            </a:r>
            <a:r>
              <a:rPr lang="en-US" sz="2400" dirty="0" err="1">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serta</a:t>
            </a:r>
            <a:r>
              <a:rPr lang="en-US" sz="2400"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 </a:t>
            </a:r>
            <a:r>
              <a:rPr lang="en-US" sz="2400" dirty="0" err="1">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khutbahnya</a:t>
            </a:r>
            <a:r>
              <a:rPr lang="en-US" sz="2400"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 </a:t>
            </a:r>
            <a:endParaRPr lang="en-US" sz="2400" dirty="0" smtClean="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endParaRPr>
          </a:p>
          <a:p>
            <a:pPr algn="ctr">
              <a:defRPr/>
            </a:pPr>
            <a:endParaRPr lang="en-US" sz="2400"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endParaRPr>
          </a:p>
          <a:p>
            <a:pPr algn="ctr">
              <a:defRPr/>
            </a:pPr>
            <a:r>
              <a:rPr lang="en-US" sz="2400" dirty="0" err="1" smtClean="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Ia</a:t>
            </a:r>
            <a:r>
              <a:rPr lang="en-US" sz="2400" dirty="0" smtClean="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 </a:t>
            </a:r>
            <a:r>
              <a:rPr lang="en-US" sz="2400"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pula </a:t>
            </a:r>
            <a:r>
              <a:rPr lang="en-US" sz="2400" dirty="0" err="1">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berakhir</a:t>
            </a:r>
            <a:r>
              <a:rPr lang="en-US" sz="2400"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 </a:t>
            </a:r>
            <a:r>
              <a:rPr lang="en-US" sz="2400" dirty="0" err="1">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dengan</a:t>
            </a:r>
            <a:r>
              <a:rPr lang="en-US" sz="2400"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 </a:t>
            </a:r>
            <a:r>
              <a:rPr lang="en-US" sz="2400" dirty="0" err="1">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terbenamnya</a:t>
            </a:r>
            <a:r>
              <a:rPr lang="en-US" sz="2400"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 </a:t>
            </a:r>
            <a:r>
              <a:rPr lang="en-US" sz="2400" dirty="0" err="1">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matahari</a:t>
            </a:r>
            <a:r>
              <a:rPr lang="en-US" sz="2400"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 </a:t>
            </a:r>
            <a:r>
              <a:rPr lang="en-US" sz="2400" dirty="0" err="1">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pada</a:t>
            </a:r>
            <a:r>
              <a:rPr lang="en-US" sz="2400"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 </a:t>
            </a:r>
            <a:r>
              <a:rPr lang="en-US" sz="2400" dirty="0" err="1">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hari</a:t>
            </a:r>
            <a:r>
              <a:rPr lang="en-US" sz="2400"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 </a:t>
            </a:r>
            <a:r>
              <a:rPr lang="en-US" sz="2400" dirty="0" err="1">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ke</a:t>
            </a:r>
            <a:r>
              <a:rPr lang="en-US" sz="2400"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 </a:t>
            </a:r>
            <a:r>
              <a:rPr lang="en-US" sz="2400" dirty="0" err="1">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tiga</a:t>
            </a:r>
            <a:r>
              <a:rPr lang="en-US" sz="2400"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 </a:t>
            </a:r>
            <a:r>
              <a:rPr lang="en-US" sz="2400" dirty="0" err="1">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tasyriq</a:t>
            </a:r>
            <a:r>
              <a:rPr lang="en-US" sz="2400"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 </a:t>
            </a:r>
            <a:r>
              <a:rPr lang="en-US" sz="2400" dirty="0" err="1">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iaitu</a:t>
            </a:r>
            <a:r>
              <a:rPr lang="en-US" sz="2400"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 </a:t>
            </a:r>
            <a:r>
              <a:rPr lang="en-US" sz="2400" dirty="0" err="1">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pada</a:t>
            </a:r>
            <a:r>
              <a:rPr lang="en-US" sz="2400"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 13 </a:t>
            </a:r>
            <a:r>
              <a:rPr lang="en-US" sz="2400" dirty="0" err="1">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Zulhijjah</a:t>
            </a:r>
            <a:r>
              <a:rPr lang="en-US" sz="2400"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Arial" pitchFamily="34" charset="0"/>
                <a:cs typeface="Arial" pitchFamily="34" charset="0"/>
              </a:rPr>
              <a:t>. </a:t>
            </a:r>
          </a:p>
        </p:txBody>
      </p:sp>
    </p:spTree>
    <p:extLst>
      <p:ext uri="{BB962C8B-B14F-4D97-AF65-F5344CB8AC3E}">
        <p14:creationId xmlns:p14="http://schemas.microsoft.com/office/powerpoint/2010/main" val="2411266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914" y="196552"/>
            <a:ext cx="8991600" cy="553998"/>
          </a:xfrm>
          <a:prstGeom prst="rect">
            <a:avLst/>
          </a:prstGeom>
        </p:spPr>
        <p:txBody>
          <a:bodyPr wrap="square">
            <a:spAutoFit/>
          </a:bodyPr>
          <a:lstStyle/>
          <a:p>
            <a:pPr algn="ctr" fontAlgn="auto">
              <a:spcBef>
                <a:spcPts val="0"/>
              </a:spcBef>
              <a:spcAft>
                <a:spcPts val="0"/>
              </a:spcAft>
              <a:defRPr/>
            </a:pP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Hukum</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Korban</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ounded Rectangle 3"/>
          <p:cNvSpPr/>
          <p:nvPr/>
        </p:nvSpPr>
        <p:spPr>
          <a:xfrm>
            <a:off x="539552" y="1916832"/>
            <a:ext cx="5852464" cy="864096"/>
          </a:xfrm>
          <a:prstGeom prst="roundRect">
            <a:avLst>
              <a:gd name="adj" fmla="val 19735"/>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800" dirty="0" err="1" smtClean="0"/>
              <a:t>Jenis</a:t>
            </a:r>
            <a:r>
              <a:rPr lang="en-US" sz="2800" dirty="0" smtClean="0"/>
              <a:t> </a:t>
            </a:r>
            <a:r>
              <a:rPr lang="en-US" sz="2800" dirty="0" err="1" smtClean="0"/>
              <a:t>binatang</a:t>
            </a:r>
            <a:r>
              <a:rPr lang="en-US" sz="2800" dirty="0" smtClean="0"/>
              <a:t> </a:t>
            </a:r>
            <a:r>
              <a:rPr lang="en-US" sz="2800" dirty="0" err="1" smtClean="0"/>
              <a:t>korban</a:t>
            </a:r>
            <a:endParaRPr lang="en-US" sz="2800" dirty="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7" name="Rounded Rectangle 6"/>
          <p:cNvSpPr/>
          <p:nvPr/>
        </p:nvSpPr>
        <p:spPr>
          <a:xfrm>
            <a:off x="1204392" y="3284984"/>
            <a:ext cx="7156580" cy="1584176"/>
          </a:xfrm>
          <a:prstGeom prst="roundRect">
            <a:avLst>
              <a:gd name="adj" fmla="val 5972"/>
            </a:avLst>
          </a:prstGeom>
          <a:ln/>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400" dirty="0" err="1">
                <a:ln w="18415" cmpd="sng">
                  <a:solidFill>
                    <a:srgbClr val="FFFFFF"/>
                  </a:solidFill>
                  <a:prstDash val="solid"/>
                </a:ln>
                <a:solidFill>
                  <a:srgbClr val="FFFFFF"/>
                </a:solidFill>
                <a:effectLst>
                  <a:innerShdw blurRad="63500" dist="50800" dir="18900000">
                    <a:prstClr val="black">
                      <a:alpha val="50000"/>
                    </a:prstClr>
                  </a:innerShdw>
                </a:effectLst>
              </a:rPr>
              <a:t>Haiwan</a:t>
            </a:r>
            <a:r>
              <a:rPr lang="en-US" sz="2400" dirty="0">
                <a:ln w="18415" cmpd="sng">
                  <a:solidFill>
                    <a:srgbClr val="FFFFFF"/>
                  </a:solidFill>
                  <a:prstDash val="solid"/>
                </a:ln>
                <a:solidFill>
                  <a:srgbClr val="FFFFFF"/>
                </a:solidFill>
                <a:effectLst>
                  <a:innerShdw blurRad="63500" dist="50800" dir="18900000">
                    <a:prstClr val="black">
                      <a:alpha val="50000"/>
                    </a:prstClr>
                  </a:innerShdw>
                </a:effectLst>
              </a:rPr>
              <a:t> </a:t>
            </a:r>
            <a:r>
              <a:rPr lang="en-US" sz="2400" dirty="0" err="1">
                <a:ln w="18415" cmpd="sng">
                  <a:solidFill>
                    <a:srgbClr val="FFFFFF"/>
                  </a:solidFill>
                  <a:prstDash val="solid"/>
                </a:ln>
                <a:solidFill>
                  <a:srgbClr val="FFFFFF"/>
                </a:solidFill>
                <a:effectLst>
                  <a:innerShdw blurRad="63500" dist="50800" dir="18900000">
                    <a:prstClr val="black">
                      <a:alpha val="50000"/>
                    </a:prstClr>
                  </a:innerShdw>
                </a:effectLst>
              </a:rPr>
              <a:t>ternak</a:t>
            </a:r>
            <a:r>
              <a:rPr lang="en-US" sz="2400" dirty="0">
                <a:ln w="18415" cmpd="sng">
                  <a:solidFill>
                    <a:srgbClr val="FFFFFF"/>
                  </a:solidFill>
                  <a:prstDash val="solid"/>
                </a:ln>
                <a:solidFill>
                  <a:srgbClr val="FFFFFF"/>
                </a:solidFill>
                <a:effectLst>
                  <a:innerShdw blurRad="63500" dist="50800" dir="18900000">
                    <a:prstClr val="black">
                      <a:alpha val="50000"/>
                    </a:prstClr>
                  </a:innerShdw>
                </a:effectLst>
              </a:rPr>
              <a:t> yang </a:t>
            </a:r>
            <a:r>
              <a:rPr lang="en-US" sz="2400" dirty="0" err="1">
                <a:ln w="18415" cmpd="sng">
                  <a:solidFill>
                    <a:srgbClr val="FFFFFF"/>
                  </a:solidFill>
                  <a:prstDash val="solid"/>
                </a:ln>
                <a:solidFill>
                  <a:srgbClr val="FFFFFF"/>
                </a:solidFill>
                <a:effectLst>
                  <a:innerShdw blurRad="63500" dist="50800" dir="18900000">
                    <a:prstClr val="black">
                      <a:alpha val="50000"/>
                    </a:prstClr>
                  </a:innerShdw>
                </a:effectLst>
              </a:rPr>
              <a:t>diharuskan</a:t>
            </a:r>
            <a:r>
              <a:rPr lang="en-US" sz="2400" dirty="0">
                <a:ln w="18415" cmpd="sng">
                  <a:solidFill>
                    <a:srgbClr val="FFFFFF"/>
                  </a:solidFill>
                  <a:prstDash val="solid"/>
                </a:ln>
                <a:solidFill>
                  <a:srgbClr val="FFFFFF"/>
                </a:solidFill>
                <a:effectLst>
                  <a:innerShdw blurRad="63500" dist="50800" dir="18900000">
                    <a:prstClr val="black">
                      <a:alpha val="50000"/>
                    </a:prstClr>
                  </a:innerShdw>
                </a:effectLst>
              </a:rPr>
              <a:t> </a:t>
            </a:r>
            <a:r>
              <a:rPr lang="en-US" sz="2400" dirty="0" err="1">
                <a:ln w="18415" cmpd="sng">
                  <a:solidFill>
                    <a:srgbClr val="FFFFFF"/>
                  </a:solidFill>
                  <a:prstDash val="solid"/>
                </a:ln>
                <a:solidFill>
                  <a:srgbClr val="FFFFFF"/>
                </a:solidFill>
                <a:effectLst>
                  <a:innerShdw blurRad="63500" dist="50800" dir="18900000">
                    <a:prstClr val="black">
                      <a:alpha val="50000"/>
                    </a:prstClr>
                  </a:innerShdw>
                </a:effectLst>
              </a:rPr>
              <a:t>korban</a:t>
            </a:r>
            <a:r>
              <a:rPr lang="en-US" sz="2400" dirty="0">
                <a:ln w="18415" cmpd="sng">
                  <a:solidFill>
                    <a:srgbClr val="FFFFFF"/>
                  </a:solidFill>
                  <a:prstDash val="solid"/>
                </a:ln>
                <a:solidFill>
                  <a:srgbClr val="FFFFFF"/>
                </a:solidFill>
                <a:effectLst>
                  <a:innerShdw blurRad="63500" dist="50800" dir="18900000">
                    <a:prstClr val="black">
                      <a:alpha val="50000"/>
                    </a:prstClr>
                  </a:innerShdw>
                </a:effectLst>
              </a:rPr>
              <a:t> </a:t>
            </a:r>
            <a:r>
              <a:rPr lang="en-US" sz="2400" dirty="0" err="1">
                <a:ln w="18415" cmpd="sng">
                  <a:solidFill>
                    <a:srgbClr val="FFFFFF"/>
                  </a:solidFill>
                  <a:prstDash val="solid"/>
                </a:ln>
                <a:solidFill>
                  <a:srgbClr val="FFFFFF"/>
                </a:solidFill>
                <a:effectLst>
                  <a:innerShdw blurRad="63500" dist="50800" dir="18900000">
                    <a:prstClr val="black">
                      <a:alpha val="50000"/>
                    </a:prstClr>
                  </a:innerShdw>
                </a:effectLst>
              </a:rPr>
              <a:t>ialah</a:t>
            </a:r>
            <a:r>
              <a:rPr lang="en-US" sz="2400" dirty="0">
                <a:ln w="18415" cmpd="sng">
                  <a:solidFill>
                    <a:srgbClr val="FFFFFF"/>
                  </a:solidFill>
                  <a:prstDash val="solid"/>
                </a:ln>
                <a:solidFill>
                  <a:srgbClr val="FFFFFF"/>
                </a:solidFill>
                <a:effectLst>
                  <a:innerShdw blurRad="63500" dist="50800" dir="18900000">
                    <a:prstClr val="black">
                      <a:alpha val="50000"/>
                    </a:prstClr>
                  </a:innerShdw>
                </a:effectLst>
              </a:rPr>
              <a:t> </a:t>
            </a:r>
            <a:r>
              <a:rPr lang="en-US" sz="2400" dirty="0" err="1">
                <a:ln w="18415" cmpd="sng">
                  <a:solidFill>
                    <a:srgbClr val="FFFFFF"/>
                  </a:solidFill>
                  <a:prstDash val="solid"/>
                </a:ln>
                <a:solidFill>
                  <a:srgbClr val="FFFFFF"/>
                </a:solidFill>
                <a:effectLst>
                  <a:innerShdw blurRad="63500" dist="50800" dir="18900000">
                    <a:prstClr val="black">
                      <a:alpha val="50000"/>
                    </a:prstClr>
                  </a:innerShdw>
                </a:effectLst>
              </a:rPr>
              <a:t>unta</a:t>
            </a:r>
            <a:r>
              <a:rPr lang="en-US" sz="2400" dirty="0">
                <a:ln w="18415" cmpd="sng">
                  <a:solidFill>
                    <a:srgbClr val="FFFFFF"/>
                  </a:solidFill>
                  <a:prstDash val="solid"/>
                </a:ln>
                <a:solidFill>
                  <a:srgbClr val="FFFFFF"/>
                </a:solidFill>
                <a:effectLst>
                  <a:innerShdw blurRad="63500" dist="50800" dir="18900000">
                    <a:prstClr val="black">
                      <a:alpha val="50000"/>
                    </a:prstClr>
                  </a:innerShdw>
                </a:effectLst>
              </a:rPr>
              <a:t>, </a:t>
            </a:r>
            <a:r>
              <a:rPr lang="en-US" sz="2400" dirty="0" err="1">
                <a:ln w="18415" cmpd="sng">
                  <a:solidFill>
                    <a:srgbClr val="FFFFFF"/>
                  </a:solidFill>
                  <a:prstDash val="solid"/>
                </a:ln>
                <a:solidFill>
                  <a:srgbClr val="FFFFFF"/>
                </a:solidFill>
                <a:effectLst>
                  <a:innerShdw blurRad="63500" dist="50800" dir="18900000">
                    <a:prstClr val="black">
                      <a:alpha val="50000"/>
                    </a:prstClr>
                  </a:innerShdw>
                </a:effectLst>
              </a:rPr>
              <a:t>lembu</a:t>
            </a:r>
            <a:r>
              <a:rPr lang="en-US" sz="2400" dirty="0">
                <a:ln w="18415" cmpd="sng">
                  <a:solidFill>
                    <a:srgbClr val="FFFFFF"/>
                  </a:solidFill>
                  <a:prstDash val="solid"/>
                </a:ln>
                <a:solidFill>
                  <a:srgbClr val="FFFFFF"/>
                </a:solidFill>
                <a:effectLst>
                  <a:innerShdw blurRad="63500" dist="50800" dir="18900000">
                    <a:prstClr val="black">
                      <a:alpha val="50000"/>
                    </a:prstClr>
                  </a:innerShdw>
                </a:effectLst>
              </a:rPr>
              <a:t>, </a:t>
            </a:r>
            <a:r>
              <a:rPr lang="en-US" sz="2400" dirty="0" err="1">
                <a:ln w="18415" cmpd="sng">
                  <a:solidFill>
                    <a:srgbClr val="FFFFFF"/>
                  </a:solidFill>
                  <a:prstDash val="solid"/>
                </a:ln>
                <a:solidFill>
                  <a:srgbClr val="FFFFFF"/>
                </a:solidFill>
                <a:effectLst>
                  <a:innerShdw blurRad="63500" dist="50800" dir="18900000">
                    <a:prstClr val="black">
                      <a:alpha val="50000"/>
                    </a:prstClr>
                  </a:innerShdw>
                </a:effectLst>
              </a:rPr>
              <a:t>kerbau</a:t>
            </a:r>
            <a:r>
              <a:rPr lang="en-US" sz="2400" dirty="0">
                <a:ln w="18415" cmpd="sng">
                  <a:solidFill>
                    <a:srgbClr val="FFFFFF"/>
                  </a:solidFill>
                  <a:prstDash val="solid"/>
                </a:ln>
                <a:solidFill>
                  <a:srgbClr val="FFFFFF"/>
                </a:solidFill>
                <a:effectLst>
                  <a:innerShdw blurRad="63500" dist="50800" dir="18900000">
                    <a:prstClr val="black">
                      <a:alpha val="50000"/>
                    </a:prstClr>
                  </a:innerShdw>
                </a:effectLst>
              </a:rPr>
              <a:t>, </a:t>
            </a:r>
            <a:r>
              <a:rPr lang="en-US" sz="2400" dirty="0" err="1">
                <a:ln w="18415" cmpd="sng">
                  <a:solidFill>
                    <a:srgbClr val="FFFFFF"/>
                  </a:solidFill>
                  <a:prstDash val="solid"/>
                </a:ln>
                <a:solidFill>
                  <a:srgbClr val="FFFFFF"/>
                </a:solidFill>
                <a:effectLst>
                  <a:innerShdw blurRad="63500" dist="50800" dir="18900000">
                    <a:prstClr val="black">
                      <a:alpha val="50000"/>
                    </a:prstClr>
                  </a:innerShdw>
                </a:effectLst>
              </a:rPr>
              <a:t>kambing</a:t>
            </a:r>
            <a:r>
              <a:rPr lang="en-US" sz="2400" dirty="0">
                <a:ln w="18415" cmpd="sng">
                  <a:solidFill>
                    <a:srgbClr val="FFFFFF"/>
                  </a:solidFill>
                  <a:prstDash val="solid"/>
                </a:ln>
                <a:solidFill>
                  <a:srgbClr val="FFFFFF"/>
                </a:solidFill>
                <a:effectLst>
                  <a:innerShdw blurRad="63500" dist="50800" dir="18900000">
                    <a:prstClr val="black">
                      <a:alpha val="50000"/>
                    </a:prstClr>
                  </a:innerShdw>
                </a:effectLst>
              </a:rPr>
              <a:t> </a:t>
            </a:r>
            <a:r>
              <a:rPr lang="en-US" sz="2400" dirty="0" err="1">
                <a:ln w="18415" cmpd="sng">
                  <a:solidFill>
                    <a:srgbClr val="FFFFFF"/>
                  </a:solidFill>
                  <a:prstDash val="solid"/>
                </a:ln>
                <a:solidFill>
                  <a:srgbClr val="FFFFFF"/>
                </a:solidFill>
                <a:effectLst>
                  <a:innerShdw blurRad="63500" dist="50800" dir="18900000">
                    <a:prstClr val="black">
                      <a:alpha val="50000"/>
                    </a:prstClr>
                  </a:innerShdw>
                </a:effectLst>
              </a:rPr>
              <a:t>serta</a:t>
            </a:r>
            <a:r>
              <a:rPr lang="en-US" sz="2400" dirty="0">
                <a:ln w="18415" cmpd="sng">
                  <a:solidFill>
                    <a:srgbClr val="FFFFFF"/>
                  </a:solidFill>
                  <a:prstDash val="solid"/>
                </a:ln>
                <a:solidFill>
                  <a:srgbClr val="FFFFFF"/>
                </a:solidFill>
                <a:effectLst>
                  <a:innerShdw blurRad="63500" dist="50800" dir="18900000">
                    <a:prstClr val="black">
                      <a:alpha val="50000"/>
                    </a:prstClr>
                  </a:innerShdw>
                </a:effectLst>
              </a:rPr>
              <a:t> </a:t>
            </a:r>
            <a:r>
              <a:rPr lang="en-US" sz="2400" dirty="0" err="1">
                <a:ln w="18415" cmpd="sng">
                  <a:solidFill>
                    <a:srgbClr val="FFFFFF"/>
                  </a:solidFill>
                  <a:prstDash val="solid"/>
                </a:ln>
                <a:solidFill>
                  <a:srgbClr val="FFFFFF"/>
                </a:solidFill>
                <a:effectLst>
                  <a:innerShdw blurRad="63500" dist="50800" dir="18900000">
                    <a:prstClr val="black">
                      <a:alpha val="50000"/>
                    </a:prstClr>
                  </a:innerShdw>
                </a:effectLst>
              </a:rPr>
              <a:t>biri-biri</a:t>
            </a:r>
            <a:r>
              <a:rPr lang="en-US" sz="2400" dirty="0">
                <a:ln w="18415" cmpd="sng">
                  <a:solidFill>
                    <a:srgbClr val="FFFFFF"/>
                  </a:solidFill>
                  <a:prstDash val="solid"/>
                </a:ln>
                <a:solidFill>
                  <a:srgbClr val="FFFFFF"/>
                </a:solidFill>
                <a:effectLst>
                  <a:innerShdw blurRad="63500" dist="50800" dir="18900000">
                    <a:prstClr val="black">
                      <a:alpha val="50000"/>
                    </a:prstClr>
                  </a:innerShdw>
                </a:effectLst>
              </a:rPr>
              <a:t>.</a:t>
            </a:r>
            <a:r>
              <a:rPr lang="en-US" sz="2400" dirty="0" smtClean="0">
                <a:ln w="18415" cmpd="sng">
                  <a:solidFill>
                    <a:srgbClr val="FFFFFF"/>
                  </a:solidFill>
                  <a:prstDash val="solid"/>
                </a:ln>
                <a:solidFill>
                  <a:srgbClr val="FFFFFF"/>
                </a:solidFill>
                <a:effectLst>
                  <a:innerShdw blurRad="63500" dist="50800" dir="18900000">
                    <a:prstClr val="black">
                      <a:alpha val="50000"/>
                    </a:prstClr>
                  </a:innerShdw>
                </a:effectLst>
                <a:latin typeface="Arial" pitchFamily="34" charset="0"/>
                <a:cs typeface="Arial" pitchFamily="34" charset="0"/>
              </a:rPr>
              <a:t>. </a:t>
            </a:r>
            <a:endParaRPr lang="en-US" sz="2400" dirty="0">
              <a:ln w="18415" cmpd="sng">
                <a:solidFill>
                  <a:srgbClr val="FFFFFF"/>
                </a:solidFill>
                <a:prstDash val="solid"/>
              </a:ln>
              <a:solidFill>
                <a:srgbClr val="FFFFFF"/>
              </a:solidFill>
              <a:effectLst>
                <a:innerShdw blurRad="63500" dist="50800" dir="18900000">
                  <a:prstClr val="black">
                    <a:alpha val="50000"/>
                  </a:prstClr>
                </a:innerShdw>
              </a:effectLst>
              <a:latin typeface="Arial" pitchFamily="34" charset="0"/>
              <a:cs typeface="Arial" pitchFamily="34" charset="0"/>
            </a:endParaRPr>
          </a:p>
        </p:txBody>
      </p:sp>
    </p:spTree>
    <p:extLst>
      <p:ext uri="{BB962C8B-B14F-4D97-AF65-F5344CB8AC3E}">
        <p14:creationId xmlns:p14="http://schemas.microsoft.com/office/powerpoint/2010/main" val="37391361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6200" y="44624"/>
            <a:ext cx="9144000" cy="954107"/>
          </a:xfrm>
          <a:prstGeom prst="rect">
            <a:avLst/>
          </a:prstGeom>
        </p:spPr>
        <p:txBody>
          <a:bodyPr wrap="square">
            <a:spAutoFit/>
          </a:bodyPr>
          <a:lstStyle/>
          <a:p>
            <a:pPr algn="ctr">
              <a:defRPr/>
            </a:pPr>
            <a:r>
              <a:rPr lang="en-US" sz="28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Firman</a:t>
            </a: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Allah </a:t>
            </a:r>
            <a:r>
              <a:rPr lang="en-US" sz="28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dalam</a:t>
            </a: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p>
          <a:p>
            <a:pPr algn="ctr">
              <a:defRPr/>
            </a:pP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Surah al-Hajj : </a:t>
            </a:r>
            <a:r>
              <a:rPr lang="en-US" sz="28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Ayat</a:t>
            </a: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34</a:t>
            </a:r>
            <a:endParaRPr lang="en-US" sz="2800"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ndParaRPr>
          </a:p>
        </p:txBody>
      </p:sp>
      <p:sp>
        <p:nvSpPr>
          <p:cNvPr id="4" name="Rectangle 3"/>
          <p:cNvSpPr/>
          <p:nvPr/>
        </p:nvSpPr>
        <p:spPr>
          <a:xfrm>
            <a:off x="255694" y="2132856"/>
            <a:ext cx="8533105" cy="2862322"/>
          </a:xfrm>
          <a:prstGeom prst="rect">
            <a:avLst/>
          </a:prstGeom>
          <a:solidFill>
            <a:schemeClr val="tx2">
              <a:alpha val="38000"/>
            </a:schemeClr>
          </a:solidFill>
        </p:spPr>
        <p:txBody>
          <a:bodyPr wrap="none">
            <a:spAutoFit/>
          </a:bodyPr>
          <a:lstStyle/>
          <a:p>
            <a:pPr algn="ctr" rtl="1"/>
            <a:r>
              <a:rPr lang="ar-SA" sz="6000" b="1" dirty="0">
                <a:ln w="12700">
                  <a:solidFill>
                    <a:schemeClr val="tx1"/>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وَلِكُلِّ أُمَّةٍ جَعَلْنَا مَنْسَكًا لِيَذْكُرُوا اسْمَ اللَّهِ </a:t>
            </a:r>
            <a:endParaRPr lang="en-US" sz="6000" b="1" dirty="0" smtClean="0">
              <a:ln w="12700">
                <a:solidFill>
                  <a:schemeClr val="tx1"/>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endParaRPr>
          </a:p>
          <a:p>
            <a:pPr algn="ctr" rtl="1"/>
            <a:r>
              <a:rPr lang="ar-SA" sz="6000" b="1" dirty="0" smtClean="0">
                <a:ln w="12700">
                  <a:solidFill>
                    <a:schemeClr val="tx1"/>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عَلَىٰ </a:t>
            </a:r>
            <a:r>
              <a:rPr lang="ar-SA" sz="6000" b="1" dirty="0">
                <a:ln w="12700">
                  <a:solidFill>
                    <a:schemeClr val="tx1"/>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مَا رَزَقَهُمْ مِنْ بَهِيمَةِ الْأَنْعَامِ ۗ </a:t>
            </a:r>
            <a:r>
              <a:rPr lang="ar-SA" sz="6000" b="1" dirty="0" smtClean="0">
                <a:ln w="12700">
                  <a:solidFill>
                    <a:schemeClr val="tx1"/>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فَإِلَٰهُكُمْ </a:t>
            </a:r>
            <a:r>
              <a:rPr lang="en-US" sz="6000" b="1" dirty="0" smtClean="0">
                <a:ln w="12700">
                  <a:solidFill>
                    <a:schemeClr val="tx1"/>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 </a:t>
            </a:r>
          </a:p>
          <a:p>
            <a:pPr algn="ctr" rtl="1"/>
            <a:r>
              <a:rPr lang="ar-SA" sz="6000" b="1" dirty="0" smtClean="0">
                <a:ln w="12700">
                  <a:solidFill>
                    <a:schemeClr val="tx1"/>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إِلَٰهٌ </a:t>
            </a:r>
            <a:r>
              <a:rPr lang="ar-SA" sz="6000" b="1" dirty="0">
                <a:ln w="12700">
                  <a:solidFill>
                    <a:schemeClr val="tx1"/>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وَاحِدٌ فَلَهُ أَسْلِمُوا ۗ وَبَشِّرِ الْمُخْبِتِينَ</a:t>
            </a:r>
          </a:p>
        </p:txBody>
      </p:sp>
    </p:spTree>
    <p:extLst>
      <p:ext uri="{BB962C8B-B14F-4D97-AF65-F5344CB8AC3E}">
        <p14:creationId xmlns:p14="http://schemas.microsoft.com/office/powerpoint/2010/main" val="28510896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6200" y="44624"/>
            <a:ext cx="9144000" cy="954107"/>
          </a:xfrm>
          <a:prstGeom prst="rect">
            <a:avLst/>
          </a:prstGeom>
        </p:spPr>
        <p:txBody>
          <a:bodyPr wrap="square">
            <a:spAutoFit/>
          </a:bodyPr>
          <a:lstStyle/>
          <a:p>
            <a:pPr algn="ctr">
              <a:defRPr/>
            </a:pPr>
            <a:r>
              <a:rPr lang="en-US" sz="28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Firman</a:t>
            </a: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Allah </a:t>
            </a:r>
            <a:r>
              <a:rPr lang="en-US" sz="28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dalam</a:t>
            </a: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p>
          <a:p>
            <a:pPr algn="ctr">
              <a:defRPr/>
            </a:pP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Surah al-Hajj : </a:t>
            </a:r>
            <a:r>
              <a:rPr lang="en-US" sz="28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Ayat</a:t>
            </a: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34</a:t>
            </a:r>
            <a:endParaRPr lang="en-US" sz="2800"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ndParaRPr>
          </a:p>
        </p:txBody>
      </p:sp>
      <p:sp>
        <p:nvSpPr>
          <p:cNvPr id="3" name="Rectangle 2"/>
          <p:cNvSpPr/>
          <p:nvPr/>
        </p:nvSpPr>
        <p:spPr>
          <a:xfrm>
            <a:off x="190500" y="2132856"/>
            <a:ext cx="8915400" cy="3539430"/>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lvl="0" algn="ctr" fontAlgn="base">
              <a:spcBef>
                <a:spcPct val="0"/>
              </a:spcBef>
              <a:spcAft>
                <a:spcPct val="0"/>
              </a:spcAft>
            </a:pPr>
            <a:r>
              <a:rPr lang="ms-MY" sz="2800" dirty="0">
                <a:ln w="18415" cmpd="sng">
                  <a:solidFill>
                    <a:srgbClr val="FFFFFF"/>
                  </a:solidFill>
                  <a:prstDash val="solid"/>
                </a:ln>
                <a:solidFill>
                  <a:srgbClr val="FFFFFF"/>
                </a:solidFill>
                <a:effectLst>
                  <a:innerShdw blurRad="63500" dist="50800" dir="10800000">
                    <a:prstClr val="black">
                      <a:alpha val="50000"/>
                    </a:prstClr>
                  </a:innerShdw>
                </a:effectLst>
              </a:rPr>
              <a:t>“Dan bagi tiap-tiap umat, Kami syariatkan ibadat menyembelih korban (atau lain-lainnya) supaya mereka menyebut nama Allah sebagai bersyukur akan pengurniaanNya kepada mereka; binatang-binatang ternak yang disembelih itu. Kerana Tuhan kamu semua ialah Tuhan Yang Maha Esa, maka hendaklah kamu tunduk taat kepadaNya; dan sampaikanlah berita gembira (wahai Muhammad) kepada orang-orang yang tunduk taat ”.</a:t>
            </a:r>
            <a:endParaRPr lang="en-US" sz="2800" dirty="0" smtClean="0">
              <a:ln w="18415" cmpd="sng">
                <a:solidFill>
                  <a:srgbClr val="FFFFFF"/>
                </a:solidFill>
                <a:prstDash val="solid"/>
              </a:ln>
              <a:solidFill>
                <a:srgbClr val="FFFFFF"/>
              </a:solidFill>
              <a:effectLst>
                <a:innerShdw blurRad="63500" dist="50800" dir="10800000">
                  <a:prstClr val="black">
                    <a:alpha val="50000"/>
                  </a:prstClr>
                </a:innerShdw>
              </a:effectLst>
              <a:latin typeface="Arial Black" pitchFamily="34" charset="0"/>
              <a:cs typeface="Arial" pitchFamily="34" charset="0"/>
            </a:endParaRPr>
          </a:p>
        </p:txBody>
      </p:sp>
    </p:spTree>
    <p:extLst>
      <p:ext uri="{BB962C8B-B14F-4D97-AF65-F5344CB8AC3E}">
        <p14:creationId xmlns:p14="http://schemas.microsoft.com/office/powerpoint/2010/main" val="8073335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1133448" y="1844824"/>
            <a:ext cx="7705752" cy="1152128"/>
          </a:xfrm>
          <a:prstGeom prst="roundRect">
            <a:avLst>
              <a:gd name="adj" fmla="val 5972"/>
            </a:avLst>
          </a:prstGeom>
          <a:solidFill>
            <a:schemeClr val="accent6">
              <a:lumMod val="50000"/>
            </a:schemeClr>
          </a:soli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Nabi</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Ibrahim as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mematuhi</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perintah</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yang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berat</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ini</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dengan</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penuh</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ketaatan</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dan</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menjunjung</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tinggi</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perintah</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Tuhan</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en-US" sz="2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charset="0"/>
            </a:endParaRPr>
          </a:p>
        </p:txBody>
      </p:sp>
      <p:sp>
        <p:nvSpPr>
          <p:cNvPr id="7" name="Rounded Rectangle 6"/>
          <p:cNvSpPr/>
          <p:nvPr/>
        </p:nvSpPr>
        <p:spPr>
          <a:xfrm>
            <a:off x="228600" y="870276"/>
            <a:ext cx="7315200" cy="869196"/>
          </a:xfrm>
          <a:prstGeom prst="roundRect">
            <a:avLst>
              <a:gd name="adj" fmla="val 6561"/>
            </a:avLst>
          </a:prstGeom>
          <a:solidFill>
            <a:srgbClr val="9900FF"/>
          </a:soli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Allah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memerintah</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kepada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Nabi</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Allah Ibrahim as agar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menyembelih</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anaknya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sendiri</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Nabi</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Ismail as</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charset="0"/>
            </a:endParaRPr>
          </a:p>
        </p:txBody>
      </p:sp>
      <p:sp>
        <p:nvSpPr>
          <p:cNvPr id="8" name="Rounded Rectangle 7"/>
          <p:cNvSpPr/>
          <p:nvPr/>
        </p:nvSpPr>
        <p:spPr>
          <a:xfrm>
            <a:off x="1359630" y="4286257"/>
            <a:ext cx="7479570" cy="1014951"/>
          </a:xfrm>
          <a:prstGeom prst="roundRect">
            <a:avLst>
              <a:gd name="adj" fmla="val 5972"/>
            </a:avLst>
          </a:prstGeom>
          <a:solidFill>
            <a:schemeClr val="accent6">
              <a:lumMod val="50000"/>
            </a:schemeClr>
          </a:soli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Melihat</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kejujuran</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islam</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dan</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iman</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yang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terpahat</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di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dalam</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hati</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kedua-dua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nabi</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ini</a:t>
            </a:r>
            <a:endParaRPr lang="en-US" sz="2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charset="0"/>
            </a:endParaRPr>
          </a:p>
        </p:txBody>
      </p:sp>
      <p:sp>
        <p:nvSpPr>
          <p:cNvPr id="10" name="Rounded Rectangle 9"/>
          <p:cNvSpPr/>
          <p:nvPr/>
        </p:nvSpPr>
        <p:spPr>
          <a:xfrm>
            <a:off x="323528" y="3143250"/>
            <a:ext cx="7315200" cy="991079"/>
          </a:xfrm>
          <a:prstGeom prst="roundRect">
            <a:avLst>
              <a:gd name="adj" fmla="val 6561"/>
            </a:avLst>
          </a:prstGeom>
          <a:solidFill>
            <a:srgbClr val="9900FF"/>
          </a:soli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Nabi</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Ismail as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redha</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menerima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perintah</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tuhan</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dan</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menyerah</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diri</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kepadaNya</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charset="0"/>
            </a:endParaRPr>
          </a:p>
        </p:txBody>
      </p:sp>
      <p:sp>
        <p:nvSpPr>
          <p:cNvPr id="12" name="Rectangle 11"/>
          <p:cNvSpPr/>
          <p:nvPr/>
        </p:nvSpPr>
        <p:spPr>
          <a:xfrm>
            <a:off x="228600" y="37073"/>
            <a:ext cx="8610600" cy="553998"/>
          </a:xfrm>
          <a:prstGeom prst="rect">
            <a:avLst/>
          </a:prstGeom>
        </p:spPr>
        <p:txBody>
          <a:bodyPr wrap="square">
            <a:spAutoFit/>
          </a:bodyPr>
          <a:lstStyle/>
          <a:p>
            <a:pPr algn="ctr" fontAlgn="auto">
              <a:spcBef>
                <a:spcPts val="0"/>
              </a:spcBef>
              <a:spcAft>
                <a:spcPts val="0"/>
              </a:spcAft>
              <a:defRPr/>
            </a:pP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Sejarah</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Ibadah</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korban</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13" name="Rounded Rectangle 12"/>
          <p:cNvSpPr/>
          <p:nvPr/>
        </p:nvSpPr>
        <p:spPr>
          <a:xfrm>
            <a:off x="323528" y="5589240"/>
            <a:ext cx="7560840" cy="991079"/>
          </a:xfrm>
          <a:prstGeom prst="roundRect">
            <a:avLst>
              <a:gd name="adj" fmla="val 6561"/>
            </a:avLst>
          </a:prstGeom>
          <a:solidFill>
            <a:srgbClr val="9900FF"/>
          </a:soli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Allah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swt</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menukar</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dan</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menebus</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ganti</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nyawa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Nabi</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Ismail as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dengan</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seekor</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kibash</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untuk</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disembelih</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charset="0"/>
            </a:endParaRPr>
          </a:p>
        </p:txBody>
      </p:sp>
    </p:spTree>
    <p:extLst>
      <p:ext uri="{BB962C8B-B14F-4D97-AF65-F5344CB8AC3E}">
        <p14:creationId xmlns:p14="http://schemas.microsoft.com/office/powerpoint/2010/main" val="16398757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6200" y="44624"/>
            <a:ext cx="9144000" cy="954107"/>
          </a:xfrm>
          <a:prstGeom prst="rect">
            <a:avLst/>
          </a:prstGeom>
        </p:spPr>
        <p:txBody>
          <a:bodyPr wrap="square">
            <a:spAutoFit/>
          </a:bodyPr>
          <a:lstStyle/>
          <a:p>
            <a:pPr algn="ctr">
              <a:defRPr/>
            </a:pPr>
            <a:r>
              <a:rPr lang="en-US" sz="28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Firman</a:t>
            </a: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Allah </a:t>
            </a:r>
            <a:r>
              <a:rPr lang="en-US" sz="28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dalam</a:t>
            </a: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p>
          <a:p>
            <a:pPr algn="ctr">
              <a:defRPr/>
            </a:pP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Surah As-</a:t>
            </a:r>
            <a:r>
              <a:rPr lang="en-US" sz="28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Saaffat</a:t>
            </a: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 </a:t>
            </a:r>
            <a:r>
              <a:rPr lang="en-US" sz="28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Ayat</a:t>
            </a: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102</a:t>
            </a:r>
            <a:endParaRPr lang="en-US" sz="2800"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ndParaRPr>
          </a:p>
        </p:txBody>
      </p:sp>
      <p:sp>
        <p:nvSpPr>
          <p:cNvPr id="4" name="Rectangle 3"/>
          <p:cNvSpPr/>
          <p:nvPr/>
        </p:nvSpPr>
        <p:spPr>
          <a:xfrm>
            <a:off x="-32100" y="1704954"/>
            <a:ext cx="9155070" cy="3785652"/>
          </a:xfrm>
          <a:prstGeom prst="rect">
            <a:avLst/>
          </a:prstGeom>
          <a:solidFill>
            <a:schemeClr val="tx2">
              <a:alpha val="38000"/>
            </a:schemeClr>
          </a:solidFill>
        </p:spPr>
        <p:txBody>
          <a:bodyPr wrap="none">
            <a:spAutoFit/>
          </a:bodyPr>
          <a:lstStyle/>
          <a:p>
            <a:pPr algn="just" rtl="1"/>
            <a:r>
              <a:rPr lang="en-US" sz="6000" b="1" dirty="0" smtClean="0">
                <a:ln w="12700">
                  <a:solidFill>
                    <a:sysClr val="windowText" lastClr="00000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    </a:t>
            </a:r>
            <a:r>
              <a:rPr lang="ar-SA" sz="6000" b="1" dirty="0" smtClean="0">
                <a:ln w="12700">
                  <a:solidFill>
                    <a:sysClr val="windowText" lastClr="00000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فَلَمَّا </a:t>
            </a:r>
            <a:r>
              <a:rPr lang="ar-SA" sz="6000" b="1" dirty="0">
                <a:ln w="12700">
                  <a:solidFill>
                    <a:sysClr val="windowText" lastClr="00000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بَلَغَ مَعَهُ السَّعْيَ قَالَ يَا بُنَيَّ </a:t>
            </a:r>
            <a:r>
              <a:rPr lang="ar-SA" sz="6000" b="1" dirty="0" smtClean="0">
                <a:ln w="12700">
                  <a:solidFill>
                    <a:sysClr val="windowText" lastClr="00000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إِنِّيأَرَىٰ</a:t>
            </a:r>
            <a:r>
              <a:rPr lang="en-US" sz="6000" b="1" dirty="0" smtClean="0">
                <a:ln w="12700">
                  <a:solidFill>
                    <a:sysClr val="windowText" lastClr="00000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 </a:t>
            </a:r>
            <a:r>
              <a:rPr lang="ar-SA" sz="6000" b="1" dirty="0" smtClean="0">
                <a:ln w="12700">
                  <a:solidFill>
                    <a:sysClr val="windowText" lastClr="00000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 </a:t>
            </a:r>
            <a:endParaRPr lang="en-US" sz="6000" b="1" dirty="0" smtClean="0">
              <a:ln w="12700">
                <a:solidFill>
                  <a:sysClr val="windowText" lastClr="00000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endParaRPr>
          </a:p>
          <a:p>
            <a:pPr algn="just" rtl="1"/>
            <a:r>
              <a:rPr lang="en-US" sz="6000" b="1" dirty="0" smtClean="0">
                <a:ln w="12700">
                  <a:solidFill>
                    <a:sysClr val="windowText" lastClr="00000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    </a:t>
            </a:r>
            <a:r>
              <a:rPr lang="ar-SA" sz="6000" b="1" dirty="0" smtClean="0">
                <a:ln w="12700">
                  <a:solidFill>
                    <a:sysClr val="windowText" lastClr="00000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فِي </a:t>
            </a:r>
            <a:r>
              <a:rPr lang="ar-SA" sz="6000" b="1" dirty="0">
                <a:ln w="12700">
                  <a:solidFill>
                    <a:sysClr val="windowText" lastClr="00000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الْمَنَامِ </a:t>
            </a:r>
            <a:r>
              <a:rPr lang="ar-SA" sz="6000" b="1" dirty="0" smtClean="0">
                <a:ln w="12700">
                  <a:solidFill>
                    <a:sysClr val="windowText" lastClr="00000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أَنِّي </a:t>
            </a:r>
            <a:r>
              <a:rPr lang="ar-SA" sz="6000" b="1" dirty="0">
                <a:ln w="12700">
                  <a:solidFill>
                    <a:sysClr val="windowText" lastClr="00000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أَذْبَحُكَ فَانْظُرْ مَاذَا تَرَىٰ ۚ </a:t>
            </a:r>
            <a:endParaRPr lang="en-US" sz="6000" b="1" dirty="0" smtClean="0">
              <a:ln w="12700">
                <a:solidFill>
                  <a:sysClr val="windowText" lastClr="00000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endParaRPr>
          </a:p>
          <a:p>
            <a:pPr algn="just" rtl="1"/>
            <a:r>
              <a:rPr lang="en-US" sz="6000" b="1" dirty="0" smtClean="0">
                <a:ln w="12700">
                  <a:solidFill>
                    <a:sysClr val="windowText" lastClr="00000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    </a:t>
            </a:r>
            <a:r>
              <a:rPr lang="ar-SA" sz="6000" b="1" dirty="0" smtClean="0">
                <a:ln w="12700">
                  <a:solidFill>
                    <a:sysClr val="windowText" lastClr="00000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قَالَ </a:t>
            </a:r>
            <a:r>
              <a:rPr lang="ar-SA" sz="6000" b="1" dirty="0">
                <a:ln w="12700">
                  <a:solidFill>
                    <a:sysClr val="windowText" lastClr="00000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يَا أَبَتِ افْعَلْ </a:t>
            </a:r>
            <a:r>
              <a:rPr lang="ar-SA" sz="6000" b="1" dirty="0" smtClean="0">
                <a:ln w="12700">
                  <a:solidFill>
                    <a:sysClr val="windowText" lastClr="00000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مَا </a:t>
            </a:r>
            <a:r>
              <a:rPr lang="ar-SA" sz="6000" b="1" dirty="0">
                <a:ln w="12700">
                  <a:solidFill>
                    <a:sysClr val="windowText" lastClr="00000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تُؤْمَرُ ۖ </a:t>
            </a:r>
            <a:endParaRPr lang="en-US" sz="6000" b="1" dirty="0" smtClean="0">
              <a:ln w="12700">
                <a:solidFill>
                  <a:sysClr val="windowText" lastClr="00000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endParaRPr>
          </a:p>
          <a:p>
            <a:pPr algn="just" rtl="1"/>
            <a:r>
              <a:rPr lang="en-US" sz="6000" b="1" dirty="0" smtClean="0">
                <a:ln w="12700">
                  <a:solidFill>
                    <a:sysClr val="windowText" lastClr="00000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    </a:t>
            </a:r>
            <a:r>
              <a:rPr lang="ar-SA" sz="6000" b="1" dirty="0" smtClean="0">
                <a:ln w="12700">
                  <a:solidFill>
                    <a:sysClr val="windowText" lastClr="00000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سَتَجِدُنِي إِنْ </a:t>
            </a:r>
            <a:r>
              <a:rPr lang="ar-SA" sz="6000" b="1" dirty="0">
                <a:ln w="12700">
                  <a:solidFill>
                    <a:sysClr val="windowText" lastClr="00000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شَاءَ اللَّهُ مِنَ </a:t>
            </a:r>
            <a:r>
              <a:rPr lang="ar-SA" sz="6000" b="1" dirty="0" smtClean="0">
                <a:ln w="12700">
                  <a:solidFill>
                    <a:sysClr val="windowText" lastClr="00000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الصَّابِرِينَ</a:t>
            </a:r>
            <a:r>
              <a:rPr lang="en-US" sz="6000" b="1" dirty="0" smtClean="0">
                <a:ln w="12700">
                  <a:solidFill>
                    <a:sysClr val="windowText" lastClr="00000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 </a:t>
            </a:r>
          </a:p>
        </p:txBody>
      </p:sp>
      <p:sp>
        <p:nvSpPr>
          <p:cNvPr id="5" name="7-Point Star 4"/>
          <p:cNvSpPr/>
          <p:nvPr/>
        </p:nvSpPr>
        <p:spPr>
          <a:xfrm>
            <a:off x="8460432" y="1788958"/>
            <a:ext cx="432048" cy="504056"/>
          </a:xfrm>
          <a:prstGeom prst="star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503993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6200" y="44624"/>
            <a:ext cx="9144000" cy="954107"/>
          </a:xfrm>
          <a:prstGeom prst="rect">
            <a:avLst/>
          </a:prstGeom>
        </p:spPr>
        <p:txBody>
          <a:bodyPr wrap="square">
            <a:spAutoFit/>
          </a:bodyPr>
          <a:lstStyle/>
          <a:p>
            <a:pPr algn="ctr">
              <a:defRPr/>
            </a:pPr>
            <a:r>
              <a:rPr lang="en-US" sz="28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Firman</a:t>
            </a: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Allah </a:t>
            </a:r>
            <a:r>
              <a:rPr lang="en-US" sz="28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dalam</a:t>
            </a: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p>
          <a:p>
            <a:pPr algn="ctr">
              <a:defRPr/>
            </a:pP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Surah As-</a:t>
            </a:r>
            <a:r>
              <a:rPr lang="en-US" sz="28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Saaffat</a:t>
            </a: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 </a:t>
            </a:r>
            <a:r>
              <a:rPr lang="en-US" sz="28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Ayat</a:t>
            </a: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102</a:t>
            </a:r>
            <a:endParaRPr lang="en-US" sz="2800"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ndParaRPr>
          </a:p>
        </p:txBody>
      </p:sp>
      <p:sp>
        <p:nvSpPr>
          <p:cNvPr id="4" name="Rectangle 3"/>
          <p:cNvSpPr/>
          <p:nvPr/>
        </p:nvSpPr>
        <p:spPr>
          <a:xfrm>
            <a:off x="827584" y="1296039"/>
            <a:ext cx="8064896" cy="6124754"/>
          </a:xfrm>
          <a:prstGeom prst="rect">
            <a:avLst/>
          </a:prstGeom>
          <a:solidFill>
            <a:schemeClr val="tx2">
              <a:alpha val="38000"/>
            </a:schemeClr>
          </a:solidFill>
        </p:spPr>
        <p:txBody>
          <a:bodyPr wrap="square">
            <a:spAutoFit/>
          </a:bodyPr>
          <a:lstStyle/>
          <a:p>
            <a:pPr algn="just" rtl="1"/>
            <a:r>
              <a:rPr lang="en-US" sz="5600" b="1" dirty="0" smtClean="0">
                <a:ln w="12700">
                  <a:solidFill>
                    <a:sysClr val="windowText" lastClr="000000"/>
                  </a:solidFill>
                  <a:prstDash val="solid"/>
                </a:ln>
                <a:solidFill>
                  <a:srgbClr val="FFFF00"/>
                </a:solidFill>
                <a:effectLst>
                  <a:innerShdw blurRad="63500" dist="50800" dir="13500000">
                    <a:prstClr val="black">
                      <a:alpha val="50000"/>
                    </a:prstClr>
                  </a:innerShdw>
                </a:effectLst>
                <a:latin typeface="Traditional Arabic" pitchFamily="18" charset="-78"/>
                <a:cs typeface="Traditional Arabic" pitchFamily="18" charset="-78"/>
              </a:rPr>
              <a:t>     </a:t>
            </a:r>
            <a:r>
              <a:rPr lang="ar-SA" sz="5600" b="1" dirty="0" smtClean="0">
                <a:ln w="12700">
                  <a:solidFill>
                    <a:sysClr val="windowText" lastClr="000000"/>
                  </a:solidFill>
                  <a:prstDash val="solid"/>
                </a:ln>
                <a:solidFill>
                  <a:srgbClr val="FFFF00"/>
                </a:solidFill>
                <a:effectLst>
                  <a:innerShdw blurRad="63500" dist="50800" dir="13500000">
                    <a:prstClr val="black">
                      <a:alpha val="50000"/>
                    </a:prstClr>
                  </a:innerShdw>
                </a:effectLst>
                <a:latin typeface="Traditional Arabic" pitchFamily="18" charset="-78"/>
                <a:cs typeface="Traditional Arabic" pitchFamily="18" charset="-78"/>
              </a:rPr>
              <a:t>فَلَمَّا </a:t>
            </a:r>
            <a:r>
              <a:rPr lang="ar-SA" sz="5600" b="1" dirty="0">
                <a:ln w="12700">
                  <a:solidFill>
                    <a:sysClr val="windowText" lastClr="000000"/>
                  </a:solidFill>
                  <a:prstDash val="solid"/>
                </a:ln>
                <a:solidFill>
                  <a:srgbClr val="FFFF00"/>
                </a:solidFill>
                <a:effectLst>
                  <a:innerShdw blurRad="63500" dist="50800" dir="13500000">
                    <a:prstClr val="black">
                      <a:alpha val="50000"/>
                    </a:prstClr>
                  </a:innerShdw>
                </a:effectLst>
                <a:latin typeface="Traditional Arabic" pitchFamily="18" charset="-78"/>
                <a:cs typeface="Traditional Arabic" pitchFamily="18" charset="-78"/>
              </a:rPr>
              <a:t>أَسْلَمَا وَتَلَّهُ لِلْجَبِينِ</a:t>
            </a:r>
            <a:endParaRPr lang="en-US" sz="5600" b="1" dirty="0">
              <a:ln w="12700">
                <a:solidFill>
                  <a:sysClr val="windowText" lastClr="000000"/>
                </a:solidFill>
                <a:prstDash val="solid"/>
              </a:ln>
              <a:solidFill>
                <a:srgbClr val="FFFF00"/>
              </a:solidFill>
              <a:effectLst>
                <a:innerShdw blurRad="63500" dist="50800" dir="13500000">
                  <a:prstClr val="black">
                    <a:alpha val="50000"/>
                  </a:prstClr>
                </a:innerShdw>
              </a:effectLst>
              <a:latin typeface="Traditional Arabic" pitchFamily="18" charset="-78"/>
              <a:cs typeface="Traditional Arabic" pitchFamily="18" charset="-78"/>
            </a:endParaRPr>
          </a:p>
          <a:p>
            <a:pPr algn="just" rtl="1"/>
            <a:r>
              <a:rPr lang="en-US" sz="5600" b="1" dirty="0" smtClean="0">
                <a:ln w="12700">
                  <a:solidFill>
                    <a:sysClr val="windowText" lastClr="000000"/>
                  </a:solidFill>
                  <a:prstDash val="solid"/>
                </a:ln>
                <a:solidFill>
                  <a:srgbClr val="FFFF00"/>
                </a:solidFill>
                <a:effectLst>
                  <a:innerShdw blurRad="63500" dist="50800" dir="13500000">
                    <a:prstClr val="black">
                      <a:alpha val="50000"/>
                    </a:prstClr>
                  </a:innerShdw>
                </a:effectLst>
                <a:latin typeface="Traditional Arabic" pitchFamily="18" charset="-78"/>
                <a:cs typeface="Traditional Arabic" pitchFamily="18" charset="-78"/>
              </a:rPr>
              <a:t>     </a:t>
            </a:r>
            <a:r>
              <a:rPr lang="ar-SA" sz="5600" b="1" dirty="0" smtClean="0">
                <a:ln w="12700">
                  <a:solidFill>
                    <a:sysClr val="windowText" lastClr="000000"/>
                  </a:solidFill>
                  <a:prstDash val="solid"/>
                </a:ln>
                <a:solidFill>
                  <a:srgbClr val="FFFF00"/>
                </a:solidFill>
                <a:effectLst>
                  <a:innerShdw blurRad="63500" dist="50800" dir="13500000">
                    <a:prstClr val="black">
                      <a:alpha val="50000"/>
                    </a:prstClr>
                  </a:innerShdw>
                </a:effectLst>
                <a:latin typeface="Traditional Arabic" pitchFamily="18" charset="-78"/>
                <a:cs typeface="Traditional Arabic" pitchFamily="18" charset="-78"/>
              </a:rPr>
              <a:t>وَنَادَيْنَاهُ </a:t>
            </a:r>
            <a:r>
              <a:rPr lang="ar-SA" sz="5600" b="1" dirty="0">
                <a:ln w="12700">
                  <a:solidFill>
                    <a:sysClr val="windowText" lastClr="000000"/>
                  </a:solidFill>
                  <a:prstDash val="solid"/>
                </a:ln>
                <a:solidFill>
                  <a:srgbClr val="FFFF00"/>
                </a:solidFill>
                <a:effectLst>
                  <a:innerShdw blurRad="63500" dist="50800" dir="13500000">
                    <a:prstClr val="black">
                      <a:alpha val="50000"/>
                    </a:prstClr>
                  </a:innerShdw>
                </a:effectLst>
                <a:latin typeface="Traditional Arabic" pitchFamily="18" charset="-78"/>
                <a:cs typeface="Traditional Arabic" pitchFamily="18" charset="-78"/>
              </a:rPr>
              <a:t>أَنْ يَا إِبْرَاهِيمُ</a:t>
            </a:r>
          </a:p>
          <a:p>
            <a:pPr algn="just" rtl="1"/>
            <a:r>
              <a:rPr lang="en-US" sz="5600" b="1" dirty="0" smtClean="0">
                <a:ln w="12700">
                  <a:solidFill>
                    <a:sysClr val="windowText" lastClr="000000"/>
                  </a:solidFill>
                  <a:prstDash val="solid"/>
                </a:ln>
                <a:solidFill>
                  <a:srgbClr val="FFFF00"/>
                </a:solidFill>
                <a:effectLst>
                  <a:innerShdw blurRad="63500" dist="50800" dir="13500000">
                    <a:prstClr val="black">
                      <a:alpha val="50000"/>
                    </a:prstClr>
                  </a:innerShdw>
                </a:effectLst>
                <a:latin typeface="Traditional Arabic" pitchFamily="18" charset="-78"/>
                <a:cs typeface="Traditional Arabic" pitchFamily="18" charset="-78"/>
              </a:rPr>
              <a:t>     </a:t>
            </a:r>
            <a:r>
              <a:rPr lang="ar-SA" sz="5600" b="1" dirty="0" smtClean="0">
                <a:ln w="12700">
                  <a:solidFill>
                    <a:sysClr val="windowText" lastClr="000000"/>
                  </a:solidFill>
                  <a:prstDash val="solid"/>
                </a:ln>
                <a:solidFill>
                  <a:srgbClr val="FFFF00"/>
                </a:solidFill>
                <a:effectLst>
                  <a:innerShdw blurRad="63500" dist="50800" dir="13500000">
                    <a:prstClr val="black">
                      <a:alpha val="50000"/>
                    </a:prstClr>
                  </a:innerShdw>
                </a:effectLst>
                <a:latin typeface="Traditional Arabic" pitchFamily="18" charset="-78"/>
                <a:cs typeface="Traditional Arabic" pitchFamily="18" charset="-78"/>
              </a:rPr>
              <a:t>قَدْ </a:t>
            </a:r>
            <a:r>
              <a:rPr lang="ar-SA" sz="5600" b="1" dirty="0">
                <a:ln w="12700">
                  <a:solidFill>
                    <a:sysClr val="windowText" lastClr="000000"/>
                  </a:solidFill>
                  <a:prstDash val="solid"/>
                </a:ln>
                <a:solidFill>
                  <a:srgbClr val="FFFF00"/>
                </a:solidFill>
                <a:effectLst>
                  <a:innerShdw blurRad="63500" dist="50800" dir="13500000">
                    <a:prstClr val="black">
                      <a:alpha val="50000"/>
                    </a:prstClr>
                  </a:innerShdw>
                </a:effectLst>
                <a:latin typeface="Traditional Arabic" pitchFamily="18" charset="-78"/>
                <a:cs typeface="Traditional Arabic" pitchFamily="18" charset="-78"/>
              </a:rPr>
              <a:t>صَدَّقْتَ الرُّؤْيَا ۚ </a:t>
            </a:r>
            <a:endParaRPr lang="en-US" sz="5600" b="1" dirty="0" smtClean="0">
              <a:ln w="12700">
                <a:solidFill>
                  <a:sysClr val="windowText" lastClr="000000"/>
                </a:solidFill>
                <a:prstDash val="solid"/>
              </a:ln>
              <a:solidFill>
                <a:srgbClr val="FFFF00"/>
              </a:solidFill>
              <a:effectLst>
                <a:innerShdw blurRad="63500" dist="50800" dir="13500000">
                  <a:prstClr val="black">
                    <a:alpha val="50000"/>
                  </a:prstClr>
                </a:innerShdw>
              </a:effectLst>
              <a:latin typeface="Traditional Arabic" pitchFamily="18" charset="-78"/>
              <a:cs typeface="Traditional Arabic" pitchFamily="18" charset="-78"/>
            </a:endParaRPr>
          </a:p>
          <a:p>
            <a:pPr algn="just" rtl="1"/>
            <a:r>
              <a:rPr lang="en-US" sz="5600" b="1" dirty="0" smtClean="0">
                <a:ln w="12700">
                  <a:solidFill>
                    <a:sysClr val="windowText" lastClr="000000"/>
                  </a:solidFill>
                  <a:prstDash val="solid"/>
                </a:ln>
                <a:solidFill>
                  <a:srgbClr val="FFFF00"/>
                </a:solidFill>
                <a:effectLst>
                  <a:innerShdw blurRad="63500" dist="50800" dir="13500000">
                    <a:prstClr val="black">
                      <a:alpha val="50000"/>
                    </a:prstClr>
                  </a:innerShdw>
                </a:effectLst>
                <a:latin typeface="Traditional Arabic" pitchFamily="18" charset="-78"/>
                <a:cs typeface="Traditional Arabic" pitchFamily="18" charset="-78"/>
              </a:rPr>
              <a:t>     </a:t>
            </a:r>
            <a:r>
              <a:rPr lang="ar-SA" sz="5600" b="1" dirty="0" smtClean="0">
                <a:ln w="12700">
                  <a:solidFill>
                    <a:sysClr val="windowText" lastClr="000000"/>
                  </a:solidFill>
                  <a:prstDash val="solid"/>
                </a:ln>
                <a:solidFill>
                  <a:srgbClr val="FFFF00"/>
                </a:solidFill>
                <a:effectLst>
                  <a:innerShdw blurRad="63500" dist="50800" dir="13500000">
                    <a:prstClr val="black">
                      <a:alpha val="50000"/>
                    </a:prstClr>
                  </a:innerShdw>
                </a:effectLst>
                <a:latin typeface="Traditional Arabic" pitchFamily="18" charset="-78"/>
                <a:cs typeface="Traditional Arabic" pitchFamily="18" charset="-78"/>
              </a:rPr>
              <a:t>إِنَّا </a:t>
            </a:r>
            <a:r>
              <a:rPr lang="ar-SA" sz="5600" b="1" dirty="0">
                <a:ln w="12700">
                  <a:solidFill>
                    <a:sysClr val="windowText" lastClr="000000"/>
                  </a:solidFill>
                  <a:prstDash val="solid"/>
                </a:ln>
                <a:solidFill>
                  <a:srgbClr val="FFFF00"/>
                </a:solidFill>
                <a:effectLst>
                  <a:innerShdw blurRad="63500" dist="50800" dir="13500000">
                    <a:prstClr val="black">
                      <a:alpha val="50000"/>
                    </a:prstClr>
                  </a:innerShdw>
                </a:effectLst>
                <a:latin typeface="Traditional Arabic" pitchFamily="18" charset="-78"/>
                <a:cs typeface="Traditional Arabic" pitchFamily="18" charset="-78"/>
              </a:rPr>
              <a:t>كَذَٰلِكَ نَجْزِي الْمُحْسِنِينَ</a:t>
            </a:r>
            <a:endParaRPr lang="en-US" sz="5600" b="1" dirty="0">
              <a:ln w="12700">
                <a:solidFill>
                  <a:sysClr val="windowText" lastClr="000000"/>
                </a:solidFill>
                <a:prstDash val="solid"/>
              </a:ln>
              <a:solidFill>
                <a:srgbClr val="FFFF00"/>
              </a:solidFill>
              <a:effectLst>
                <a:innerShdw blurRad="63500" dist="50800" dir="13500000">
                  <a:prstClr val="black">
                    <a:alpha val="50000"/>
                  </a:prstClr>
                </a:innerShdw>
              </a:effectLst>
              <a:latin typeface="Traditional Arabic" pitchFamily="18" charset="-78"/>
              <a:cs typeface="Traditional Arabic" pitchFamily="18" charset="-78"/>
            </a:endParaRPr>
          </a:p>
          <a:p>
            <a:pPr algn="just" rtl="1"/>
            <a:r>
              <a:rPr lang="en-US" sz="5600" b="1" dirty="0" smtClean="0">
                <a:ln w="12700">
                  <a:solidFill>
                    <a:sysClr val="windowText" lastClr="000000"/>
                  </a:solidFill>
                  <a:prstDash val="solid"/>
                </a:ln>
                <a:solidFill>
                  <a:srgbClr val="FFFF00"/>
                </a:solidFill>
                <a:effectLst>
                  <a:innerShdw blurRad="63500" dist="50800" dir="13500000">
                    <a:prstClr val="black">
                      <a:alpha val="50000"/>
                    </a:prstClr>
                  </a:innerShdw>
                </a:effectLst>
                <a:latin typeface="Traditional Arabic" pitchFamily="18" charset="-78"/>
                <a:cs typeface="Traditional Arabic" pitchFamily="18" charset="-78"/>
              </a:rPr>
              <a:t>    </a:t>
            </a:r>
            <a:r>
              <a:rPr lang="ar-SA" sz="5600" b="1" dirty="0" smtClean="0">
                <a:ln w="12700">
                  <a:solidFill>
                    <a:sysClr val="windowText" lastClr="000000"/>
                  </a:solidFill>
                  <a:prstDash val="solid"/>
                </a:ln>
                <a:solidFill>
                  <a:srgbClr val="FFFF00"/>
                </a:solidFill>
                <a:effectLst>
                  <a:innerShdw blurRad="63500" dist="50800" dir="13500000">
                    <a:prstClr val="black">
                      <a:alpha val="50000"/>
                    </a:prstClr>
                  </a:innerShdw>
                </a:effectLst>
                <a:latin typeface="Traditional Arabic" pitchFamily="18" charset="-78"/>
                <a:cs typeface="Traditional Arabic" pitchFamily="18" charset="-78"/>
              </a:rPr>
              <a:t>إِنَّ </a:t>
            </a:r>
            <a:r>
              <a:rPr lang="ar-SA" sz="5600" b="1" dirty="0">
                <a:ln w="12700">
                  <a:solidFill>
                    <a:sysClr val="windowText" lastClr="000000"/>
                  </a:solidFill>
                  <a:prstDash val="solid"/>
                </a:ln>
                <a:solidFill>
                  <a:srgbClr val="FFFF00"/>
                </a:solidFill>
                <a:effectLst>
                  <a:innerShdw blurRad="63500" dist="50800" dir="13500000">
                    <a:prstClr val="black">
                      <a:alpha val="50000"/>
                    </a:prstClr>
                  </a:innerShdw>
                </a:effectLst>
                <a:latin typeface="Traditional Arabic" pitchFamily="18" charset="-78"/>
                <a:cs typeface="Traditional Arabic" pitchFamily="18" charset="-78"/>
              </a:rPr>
              <a:t>هَٰذَا لَهُوَ الْبَلَاءُ الْمُبِينُ</a:t>
            </a:r>
            <a:endParaRPr lang="en-US" sz="5600" b="1" dirty="0">
              <a:ln w="12700">
                <a:solidFill>
                  <a:sysClr val="windowText" lastClr="000000"/>
                </a:solidFill>
                <a:prstDash val="solid"/>
              </a:ln>
              <a:solidFill>
                <a:srgbClr val="FFFF00"/>
              </a:solidFill>
              <a:effectLst>
                <a:innerShdw blurRad="63500" dist="50800" dir="13500000">
                  <a:prstClr val="black">
                    <a:alpha val="50000"/>
                  </a:prstClr>
                </a:innerShdw>
              </a:effectLst>
              <a:latin typeface="Traditional Arabic" pitchFamily="18" charset="-78"/>
              <a:cs typeface="Traditional Arabic" pitchFamily="18" charset="-78"/>
            </a:endParaRPr>
          </a:p>
          <a:p>
            <a:pPr algn="just" rtl="1"/>
            <a:r>
              <a:rPr lang="en-US" sz="5600" b="1" dirty="0" smtClean="0">
                <a:ln w="12700">
                  <a:solidFill>
                    <a:sysClr val="windowText" lastClr="000000"/>
                  </a:solidFill>
                  <a:prstDash val="solid"/>
                </a:ln>
                <a:solidFill>
                  <a:srgbClr val="FFFF00"/>
                </a:solidFill>
                <a:effectLst>
                  <a:innerShdw blurRad="63500" dist="50800" dir="13500000">
                    <a:prstClr val="black">
                      <a:alpha val="50000"/>
                    </a:prstClr>
                  </a:innerShdw>
                </a:effectLst>
                <a:latin typeface="Traditional Arabic" pitchFamily="18" charset="-78"/>
                <a:cs typeface="Traditional Arabic" pitchFamily="18" charset="-78"/>
              </a:rPr>
              <a:t>    </a:t>
            </a:r>
            <a:r>
              <a:rPr lang="ar-SA" sz="5600" b="1" dirty="0" smtClean="0">
                <a:ln w="12700">
                  <a:solidFill>
                    <a:sysClr val="windowText" lastClr="000000"/>
                  </a:solidFill>
                  <a:prstDash val="solid"/>
                </a:ln>
                <a:solidFill>
                  <a:srgbClr val="FFFF00"/>
                </a:solidFill>
                <a:effectLst>
                  <a:innerShdw blurRad="63500" dist="50800" dir="13500000">
                    <a:prstClr val="black">
                      <a:alpha val="50000"/>
                    </a:prstClr>
                  </a:innerShdw>
                </a:effectLst>
                <a:latin typeface="Traditional Arabic" pitchFamily="18" charset="-78"/>
                <a:cs typeface="Traditional Arabic" pitchFamily="18" charset="-78"/>
              </a:rPr>
              <a:t>وَفَدَيْنَاهُ </a:t>
            </a:r>
            <a:r>
              <a:rPr lang="ar-SA" sz="5600" b="1" dirty="0">
                <a:ln w="12700">
                  <a:solidFill>
                    <a:sysClr val="windowText" lastClr="000000"/>
                  </a:solidFill>
                  <a:prstDash val="solid"/>
                </a:ln>
                <a:solidFill>
                  <a:srgbClr val="FFFF00"/>
                </a:solidFill>
                <a:effectLst>
                  <a:innerShdw blurRad="63500" dist="50800" dir="13500000">
                    <a:prstClr val="black">
                      <a:alpha val="50000"/>
                    </a:prstClr>
                  </a:innerShdw>
                </a:effectLst>
                <a:latin typeface="Traditional Arabic" pitchFamily="18" charset="-78"/>
                <a:cs typeface="Traditional Arabic" pitchFamily="18" charset="-78"/>
              </a:rPr>
              <a:t>بِذِبْحٍ عَظِيمٍ</a:t>
            </a:r>
          </a:p>
          <a:p>
            <a:pPr algn="just" rtl="1"/>
            <a:endParaRPr lang="ar-SA" sz="5600" b="1" dirty="0">
              <a:ln w="12700">
                <a:solidFill>
                  <a:sysClr val="windowText" lastClr="000000"/>
                </a:solidFill>
                <a:prstDash val="solid"/>
              </a:ln>
              <a:solidFill>
                <a:srgbClr val="FFFF00"/>
              </a:solidFill>
              <a:effectLst>
                <a:innerShdw blurRad="63500" dist="50800" dir="13500000">
                  <a:prstClr val="black">
                    <a:alpha val="50000"/>
                  </a:prstClr>
                </a:innerShdw>
              </a:effectLst>
              <a:latin typeface="Traditional Arabic" pitchFamily="18" charset="-78"/>
              <a:cs typeface="Traditional Arabic" pitchFamily="18" charset="-78"/>
            </a:endParaRPr>
          </a:p>
        </p:txBody>
      </p:sp>
      <p:sp>
        <p:nvSpPr>
          <p:cNvPr id="3" name="7-Point Star 2"/>
          <p:cNvSpPr/>
          <p:nvPr/>
        </p:nvSpPr>
        <p:spPr>
          <a:xfrm>
            <a:off x="8460432" y="1392796"/>
            <a:ext cx="432048" cy="504056"/>
          </a:xfrm>
          <a:prstGeom prst="star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7-Point Star 4"/>
          <p:cNvSpPr/>
          <p:nvPr/>
        </p:nvSpPr>
        <p:spPr>
          <a:xfrm>
            <a:off x="8637614" y="4840203"/>
            <a:ext cx="432048" cy="504056"/>
          </a:xfrm>
          <a:prstGeom prst="star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7-Point Star 5"/>
          <p:cNvSpPr/>
          <p:nvPr/>
        </p:nvSpPr>
        <p:spPr>
          <a:xfrm>
            <a:off x="8569251" y="5889776"/>
            <a:ext cx="432048" cy="504056"/>
          </a:xfrm>
          <a:prstGeom prst="star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7-Point Star 6"/>
          <p:cNvSpPr/>
          <p:nvPr/>
        </p:nvSpPr>
        <p:spPr>
          <a:xfrm>
            <a:off x="8460432" y="2348880"/>
            <a:ext cx="432048" cy="504056"/>
          </a:xfrm>
          <a:prstGeom prst="star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7-Point Star 7"/>
          <p:cNvSpPr/>
          <p:nvPr/>
        </p:nvSpPr>
        <p:spPr>
          <a:xfrm>
            <a:off x="8460432" y="3076141"/>
            <a:ext cx="432048" cy="504056"/>
          </a:xfrm>
          <a:prstGeom prst="star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74121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1642284"/>
            <a:ext cx="9144000" cy="2400657"/>
          </a:xfrm>
          <a:prstGeom prst="rect">
            <a:avLst/>
          </a:prstGeom>
          <a:solidFill>
            <a:srgbClr val="002060">
              <a:alpha val="36000"/>
            </a:srgbClr>
          </a:solidFill>
        </p:spPr>
        <p:txBody>
          <a:bodyPr wrap="square">
            <a:spAutoFit/>
          </a:bodyPr>
          <a:lstStyle/>
          <a:p>
            <a:pPr algn="ctr" fontAlgn="auto">
              <a:spcBef>
                <a:spcPts val="0"/>
              </a:spcBef>
              <a:spcAft>
                <a:spcPts val="0"/>
              </a:spcAft>
              <a:defRPr/>
            </a:pPr>
            <a:r>
              <a:rPr lang="ar-SA" sz="15000" b="1" dirty="0" smtClean="0">
                <a:ln>
                  <a:solidFill>
                    <a:sysClr val="windowText" lastClr="000000"/>
                  </a:solidFill>
                </a:ln>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2" charset="-78"/>
                <a:cs typeface="Traditional Arabic" pitchFamily="2" charset="-78"/>
              </a:rPr>
              <a:t>الْحَمْدُ ِللهِ</a:t>
            </a:r>
            <a:endParaRPr lang="en-US" sz="15000" b="1" dirty="0">
              <a:ln>
                <a:solidFill>
                  <a:sysClr val="windowText" lastClr="000000"/>
                </a:solidFill>
              </a:ln>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2" charset="-78"/>
              <a:cs typeface="Traditional Arabic" pitchFamily="2" charset="-78"/>
            </a:endParaRPr>
          </a:p>
        </p:txBody>
      </p:sp>
      <p:sp>
        <p:nvSpPr>
          <p:cNvPr id="4" name="TextBox 3"/>
          <p:cNvSpPr txBox="1"/>
          <p:nvPr/>
        </p:nvSpPr>
        <p:spPr>
          <a:xfrm>
            <a:off x="285720" y="4482014"/>
            <a:ext cx="8286808" cy="1323439"/>
          </a:xfrm>
          <a:prstGeom prst="rect">
            <a:avLst/>
          </a:prstGeom>
          <a:noFill/>
          <a:ln w="57150">
            <a:noFill/>
          </a:ln>
        </p:spPr>
        <p:txBody>
          <a:bodyPr wrap="square">
            <a:spAutoFit/>
          </a:bodyPr>
          <a:lstStyle/>
          <a:p>
            <a:pPr algn="ctr" fontAlgn="auto">
              <a:spcBef>
                <a:spcPts val="0"/>
              </a:spcBef>
              <a:spcAft>
                <a:spcPts val="0"/>
              </a:spcAft>
              <a:defRPr/>
            </a:pPr>
            <a:r>
              <a:rPr lang="en-US" sz="4000" b="1" dirty="0" err="1">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Segala</a:t>
            </a:r>
            <a:r>
              <a:rPr lang="en-US" sz="4000" b="1" dirty="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4000" b="1" dirty="0" err="1" smtClean="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puji-pujian</a:t>
            </a:r>
            <a:r>
              <a:rPr lang="en-US" sz="4000" b="1" dirty="0" smtClean="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4000" b="1" dirty="0" err="1" smtClean="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hanya</a:t>
            </a:r>
            <a:r>
              <a:rPr lang="en-US" sz="4000" b="1" dirty="0" smtClean="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4000" b="1" dirty="0" err="1" smtClean="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bagi</a:t>
            </a:r>
            <a:r>
              <a:rPr lang="en-US" sz="4000" b="1" dirty="0" smtClean="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Allah S.W.T.</a:t>
            </a:r>
            <a:endParaRPr lang="en-US" sz="4000" b="1" dirty="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endParaRPr>
          </a:p>
        </p:txBody>
      </p:sp>
      <p:sp>
        <p:nvSpPr>
          <p:cNvPr id="5" name="Rectangle 4"/>
          <p:cNvSpPr/>
          <p:nvPr/>
        </p:nvSpPr>
        <p:spPr>
          <a:xfrm>
            <a:off x="728610" y="260648"/>
            <a:ext cx="7500990" cy="523220"/>
          </a:xfrm>
          <a:prstGeom prst="rect">
            <a:avLst/>
          </a:prstGeom>
        </p:spPr>
        <p:txBody>
          <a:bodyPr wrap="square">
            <a:spAutoFit/>
          </a:bodyPr>
          <a:lstStyle/>
          <a:p>
            <a:pPr algn="ctr" fontAlgn="auto">
              <a:spcBef>
                <a:spcPts val="0"/>
              </a:spcBef>
              <a:spcAft>
                <a:spcPts val="0"/>
              </a:spcAft>
              <a:defRPr/>
            </a:pPr>
            <a:r>
              <a:rPr lang="en-US" sz="2800" dirty="0" err="1">
                <a:ln w="12700">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Pujian</a:t>
            </a:r>
            <a:r>
              <a:rPr lang="en-US" sz="2800" dirty="0">
                <a:ln w="12700">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a:ln w="12700">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Kepada</a:t>
            </a:r>
            <a:r>
              <a:rPr lang="en-US" sz="2800" dirty="0">
                <a:ln w="12700">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Allah S.W.T.</a:t>
            </a:r>
          </a:p>
        </p:txBody>
      </p:sp>
    </p:spTree>
    <p:extLst>
      <p:ext uri="{BB962C8B-B14F-4D97-AF65-F5344CB8AC3E}">
        <p14:creationId xmlns:p14="http://schemas.microsoft.com/office/powerpoint/2010/main" val="20344232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6200" y="44624"/>
            <a:ext cx="9144000" cy="954107"/>
          </a:xfrm>
          <a:prstGeom prst="rect">
            <a:avLst/>
          </a:prstGeom>
        </p:spPr>
        <p:txBody>
          <a:bodyPr wrap="square">
            <a:spAutoFit/>
          </a:bodyPr>
          <a:lstStyle/>
          <a:p>
            <a:pPr algn="ctr">
              <a:defRPr/>
            </a:pPr>
            <a:r>
              <a:rPr lang="en-US" sz="28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Maksud</a:t>
            </a: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p>
          <a:p>
            <a:pPr algn="ctr">
              <a:defRPr/>
            </a:pP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Surah As-</a:t>
            </a:r>
            <a:r>
              <a:rPr lang="en-US" sz="28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Saaffat</a:t>
            </a: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 </a:t>
            </a:r>
            <a:r>
              <a:rPr lang="en-US" sz="28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Ayat</a:t>
            </a: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102-107</a:t>
            </a:r>
            <a:endParaRPr lang="en-US" sz="2800"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ndParaRPr>
          </a:p>
        </p:txBody>
      </p:sp>
      <p:sp>
        <p:nvSpPr>
          <p:cNvPr id="3" name="Rectangle 2"/>
          <p:cNvSpPr/>
          <p:nvPr/>
        </p:nvSpPr>
        <p:spPr>
          <a:xfrm>
            <a:off x="110570" y="1556792"/>
            <a:ext cx="8915400" cy="3539430"/>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ms-MY" sz="2800" dirty="0">
                <a:ln w="18415" cmpd="sng">
                  <a:solidFill>
                    <a:srgbClr val="FFFFFF"/>
                  </a:solidFill>
                  <a:prstDash val="solid"/>
                </a:ln>
                <a:solidFill>
                  <a:srgbClr val="FFFFFF"/>
                </a:solidFill>
                <a:effectLst>
                  <a:outerShdw blurRad="63500" sx="102000" sy="102000" algn="ctr" rotWithShape="0">
                    <a:prstClr val="black">
                      <a:alpha val="40000"/>
                    </a:prstClr>
                  </a:outerShdw>
                </a:effectLst>
              </a:rPr>
              <a:t>Bermaksud: “Maka ketika anaknya itu sampai (ke peringkat umur yang membolehkan dia) berusaha bersama-sama dengannya, Nabi Ibrahim berkata: "Wahai anak kesayanganku! Sesungguhnya aku melihat dalam mimpi bahawa aku akan menyembelihmu; maka fikirkanlah apa pendapatmu?". Anaknya menjawab: "Wahai ayah, jalankanlah apa yang diperintahkan kepadamu; Insya Allah, ayah akan mendapati daku dari orang-orang yang sabar".</a:t>
            </a:r>
            <a:endParaRPr lang="en-US" sz="2800" dirty="0">
              <a:ln w="18415" cmpd="sng">
                <a:solidFill>
                  <a:srgbClr val="FFFFFF"/>
                </a:solidFill>
                <a:prstDash val="solid"/>
              </a:ln>
              <a:solidFill>
                <a:srgbClr val="FFFFFF"/>
              </a:solidFill>
              <a:effectLst>
                <a:outerShdw blurRad="63500" sx="102000" sy="102000" algn="ctr" rotWithShape="0">
                  <a:prstClr val="black">
                    <a:alpha val="40000"/>
                  </a:prstClr>
                </a:outerShdw>
              </a:effectLst>
            </a:endParaRPr>
          </a:p>
        </p:txBody>
      </p:sp>
    </p:spTree>
    <p:extLst>
      <p:ext uri="{BB962C8B-B14F-4D97-AF65-F5344CB8AC3E}">
        <p14:creationId xmlns:p14="http://schemas.microsoft.com/office/powerpoint/2010/main" val="17309738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6200" y="44624"/>
            <a:ext cx="9144000" cy="954107"/>
          </a:xfrm>
          <a:prstGeom prst="rect">
            <a:avLst/>
          </a:prstGeom>
        </p:spPr>
        <p:txBody>
          <a:bodyPr wrap="square">
            <a:spAutoFit/>
          </a:bodyPr>
          <a:lstStyle/>
          <a:p>
            <a:pPr algn="ctr">
              <a:defRPr/>
            </a:pPr>
            <a:r>
              <a:rPr lang="en-US" sz="28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Firman</a:t>
            </a: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Allah </a:t>
            </a:r>
            <a:r>
              <a:rPr lang="en-US" sz="28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dalam</a:t>
            </a: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p>
          <a:p>
            <a:pPr algn="ctr">
              <a:defRPr/>
            </a:pP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Surah As-</a:t>
            </a:r>
            <a:r>
              <a:rPr lang="en-US" sz="28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Saaffat</a:t>
            </a: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 </a:t>
            </a:r>
            <a:r>
              <a:rPr lang="en-US" sz="28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Ayat</a:t>
            </a: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102-107</a:t>
            </a:r>
            <a:endParaRPr lang="en-US" sz="2800"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ndParaRPr>
          </a:p>
        </p:txBody>
      </p:sp>
      <p:sp>
        <p:nvSpPr>
          <p:cNvPr id="3" name="Rectangle 2"/>
          <p:cNvSpPr/>
          <p:nvPr/>
        </p:nvSpPr>
        <p:spPr>
          <a:xfrm>
            <a:off x="121096" y="1628800"/>
            <a:ext cx="8915400" cy="483209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ms-MY" sz="2800" dirty="0">
                <a:ln w="18415" cmpd="sng">
                  <a:solidFill>
                    <a:srgbClr val="FFFFFF"/>
                  </a:solidFill>
                  <a:prstDash val="solid"/>
                </a:ln>
                <a:solidFill>
                  <a:srgbClr val="FFFFFF"/>
                </a:solidFill>
                <a:effectLst>
                  <a:outerShdw blurRad="63500" dir="3600000" algn="tl" rotWithShape="0">
                    <a:srgbClr val="000000">
                      <a:alpha val="70000"/>
                    </a:srgbClr>
                  </a:outerShdw>
                </a:effectLst>
              </a:rPr>
              <a:t>Setelah keduanya berserah bulat-bulat (menjunjung perintah Allah itu), dan Nabi Ibrahim merebahkan anaknya dengan meletakkan iringan mukanya di atas tompok tanah, (Kami sifatkan Ibrahim - dengan kesungguhan azamnya itu telah menjalankan perintah Kami). </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Serta Kami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menyerunya</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Wahai</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Ibrahim!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Engkau</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telah</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menyempurnakan</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maksud</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mimpi</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yang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engkau</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lihat</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itu</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Demikianlah</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sebenarnya</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Kami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membalas</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orang-orang yang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berusaha</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mengerjakan</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kebaikan</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Sesungguhnya</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perintah</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ini</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adalah</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satu</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ujian</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yang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nyata</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Dan Kami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tebus</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anaknya</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itu</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dengan</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seekor</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binatang</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sembelihan</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yang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besar</a:t>
            </a:r>
            <a:r>
              <a:rPr lang="ar-SA" sz="28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2179817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81880" y="251937"/>
            <a:ext cx="8610600" cy="584775"/>
          </a:xfrm>
          <a:prstGeom prst="rect">
            <a:avLst/>
          </a:prstGeom>
        </p:spPr>
        <p:txBody>
          <a:bodyPr wrap="square">
            <a:spAutoFit/>
          </a:bodyPr>
          <a:lstStyle/>
          <a:p>
            <a:pPr algn="ctr" fontAlgn="auto">
              <a:spcBef>
                <a:spcPts val="0"/>
              </a:spcBef>
              <a:spcAft>
                <a:spcPts val="0"/>
              </a:spcAft>
              <a:defRPr/>
            </a:pP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Sejarah</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pensyariatan</a:t>
            </a:r>
            <a:endPar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5" name="Rounded Rectangle 4"/>
          <p:cNvSpPr/>
          <p:nvPr/>
        </p:nvSpPr>
        <p:spPr>
          <a:xfrm>
            <a:off x="827584" y="1700808"/>
            <a:ext cx="7295728" cy="3882702"/>
          </a:xfrm>
          <a:prstGeom prst="roundRect">
            <a:avLst>
              <a:gd name="adj" fmla="val 6561"/>
            </a:avLst>
          </a:prstGeom>
          <a:solidFill>
            <a:srgbClr val="9900FF"/>
          </a:soli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500" dirty="0" err="1">
                <a:ln w="18415" cmpd="sng">
                  <a:solidFill>
                    <a:srgbClr val="FFFFFF"/>
                  </a:solidFill>
                  <a:prstDash val="solid"/>
                </a:ln>
                <a:solidFill>
                  <a:srgbClr val="FFFFFF"/>
                </a:solidFill>
                <a:effectLst>
                  <a:innerShdw blurRad="63500" dist="50800" dir="18900000">
                    <a:prstClr val="black">
                      <a:alpha val="50000"/>
                    </a:prstClr>
                  </a:innerShdw>
                </a:effectLst>
              </a:rPr>
              <a:t>bermula</a:t>
            </a:r>
            <a:r>
              <a:rPr lang="en-US" sz="3500" dirty="0">
                <a:ln w="18415" cmpd="sng">
                  <a:solidFill>
                    <a:srgbClr val="FFFFFF"/>
                  </a:solidFill>
                  <a:prstDash val="solid"/>
                </a:ln>
                <a:solidFill>
                  <a:srgbClr val="FFFFFF"/>
                </a:solidFill>
                <a:effectLst>
                  <a:innerShdw blurRad="63500" dist="50800" dir="18900000">
                    <a:prstClr val="black">
                      <a:alpha val="50000"/>
                    </a:prstClr>
                  </a:innerShdw>
                </a:effectLst>
              </a:rPr>
              <a:t> </a:t>
            </a:r>
            <a:r>
              <a:rPr lang="en-US" sz="3500" dirty="0" err="1">
                <a:ln w="18415" cmpd="sng">
                  <a:solidFill>
                    <a:srgbClr val="FFFFFF"/>
                  </a:solidFill>
                  <a:prstDash val="solid"/>
                </a:ln>
                <a:solidFill>
                  <a:srgbClr val="FFFFFF"/>
                </a:solidFill>
                <a:effectLst>
                  <a:innerShdw blurRad="63500" dist="50800" dir="18900000">
                    <a:prstClr val="black">
                      <a:alpha val="50000"/>
                    </a:prstClr>
                  </a:innerShdw>
                </a:effectLst>
              </a:rPr>
              <a:t>pada</a:t>
            </a:r>
            <a:r>
              <a:rPr lang="en-US" sz="3500" dirty="0">
                <a:ln w="18415" cmpd="sng">
                  <a:solidFill>
                    <a:srgbClr val="FFFFFF"/>
                  </a:solidFill>
                  <a:prstDash val="solid"/>
                </a:ln>
                <a:solidFill>
                  <a:srgbClr val="FFFFFF"/>
                </a:solidFill>
                <a:effectLst>
                  <a:innerShdw blurRad="63500" dist="50800" dir="18900000">
                    <a:prstClr val="black">
                      <a:alpha val="50000"/>
                    </a:prstClr>
                  </a:innerShdw>
                </a:effectLst>
              </a:rPr>
              <a:t> </a:t>
            </a:r>
            <a:r>
              <a:rPr lang="en-US" sz="3500" dirty="0" err="1">
                <a:ln w="18415" cmpd="sng">
                  <a:solidFill>
                    <a:srgbClr val="FFFFFF"/>
                  </a:solidFill>
                  <a:prstDash val="solid"/>
                </a:ln>
                <a:solidFill>
                  <a:srgbClr val="FFFFFF"/>
                </a:solidFill>
                <a:effectLst>
                  <a:innerShdw blurRad="63500" dist="50800" dir="18900000">
                    <a:prstClr val="black">
                      <a:alpha val="50000"/>
                    </a:prstClr>
                  </a:innerShdw>
                </a:effectLst>
              </a:rPr>
              <a:t>tahun</a:t>
            </a:r>
            <a:r>
              <a:rPr lang="en-US" sz="3500" dirty="0">
                <a:ln w="18415" cmpd="sng">
                  <a:solidFill>
                    <a:srgbClr val="FFFFFF"/>
                  </a:solidFill>
                  <a:prstDash val="solid"/>
                </a:ln>
                <a:solidFill>
                  <a:srgbClr val="FFFFFF"/>
                </a:solidFill>
                <a:effectLst>
                  <a:innerShdw blurRad="63500" dist="50800" dir="18900000">
                    <a:prstClr val="black">
                      <a:alpha val="50000"/>
                    </a:prstClr>
                  </a:innerShdw>
                </a:effectLst>
              </a:rPr>
              <a:t> </a:t>
            </a:r>
            <a:r>
              <a:rPr lang="en-US" sz="3500" dirty="0" err="1">
                <a:ln w="18415" cmpd="sng">
                  <a:solidFill>
                    <a:srgbClr val="FFFFFF"/>
                  </a:solidFill>
                  <a:prstDash val="solid"/>
                </a:ln>
                <a:solidFill>
                  <a:srgbClr val="FFFFFF"/>
                </a:solidFill>
                <a:effectLst>
                  <a:innerShdw blurRad="63500" dist="50800" dir="18900000">
                    <a:prstClr val="black">
                      <a:alpha val="50000"/>
                    </a:prstClr>
                  </a:innerShdw>
                </a:effectLst>
              </a:rPr>
              <a:t>dua</a:t>
            </a:r>
            <a:r>
              <a:rPr lang="en-US" sz="3500" dirty="0">
                <a:ln w="18415" cmpd="sng">
                  <a:solidFill>
                    <a:srgbClr val="FFFFFF"/>
                  </a:solidFill>
                  <a:prstDash val="solid"/>
                </a:ln>
                <a:solidFill>
                  <a:srgbClr val="FFFFFF"/>
                </a:solidFill>
                <a:effectLst>
                  <a:innerShdw blurRad="63500" dist="50800" dir="18900000">
                    <a:prstClr val="black">
                      <a:alpha val="50000"/>
                    </a:prstClr>
                  </a:innerShdw>
                </a:effectLst>
              </a:rPr>
              <a:t> </a:t>
            </a:r>
            <a:r>
              <a:rPr lang="en-US" sz="3500" dirty="0" err="1">
                <a:ln w="18415" cmpd="sng">
                  <a:solidFill>
                    <a:srgbClr val="FFFFFF"/>
                  </a:solidFill>
                  <a:prstDash val="solid"/>
                </a:ln>
                <a:solidFill>
                  <a:srgbClr val="FFFFFF"/>
                </a:solidFill>
                <a:effectLst>
                  <a:innerShdw blurRad="63500" dist="50800" dir="18900000">
                    <a:prstClr val="black">
                      <a:alpha val="50000"/>
                    </a:prstClr>
                  </a:innerShdw>
                </a:effectLst>
              </a:rPr>
              <a:t>hijrah</a:t>
            </a:r>
            <a:r>
              <a:rPr lang="en-US" sz="3500" dirty="0">
                <a:ln w="18415" cmpd="sng">
                  <a:solidFill>
                    <a:srgbClr val="FFFFFF"/>
                  </a:solidFill>
                  <a:prstDash val="solid"/>
                </a:ln>
                <a:solidFill>
                  <a:srgbClr val="FFFFFF"/>
                </a:solidFill>
                <a:effectLst>
                  <a:innerShdw blurRad="63500" dist="50800" dir="18900000">
                    <a:prstClr val="black">
                      <a:alpha val="50000"/>
                    </a:prstClr>
                  </a:innerShdw>
                </a:effectLst>
              </a:rPr>
              <a:t> </a:t>
            </a:r>
            <a:r>
              <a:rPr lang="en-US" sz="3500" dirty="0" err="1">
                <a:ln w="18415" cmpd="sng">
                  <a:solidFill>
                    <a:srgbClr val="FFFFFF"/>
                  </a:solidFill>
                  <a:prstDash val="solid"/>
                </a:ln>
                <a:solidFill>
                  <a:srgbClr val="FFFFFF"/>
                </a:solidFill>
                <a:effectLst>
                  <a:innerShdw blurRad="63500" dist="50800" dir="18900000">
                    <a:prstClr val="black">
                      <a:alpha val="50000"/>
                    </a:prstClr>
                  </a:innerShdw>
                </a:effectLst>
              </a:rPr>
              <a:t>bersama</a:t>
            </a:r>
            <a:r>
              <a:rPr lang="en-US" sz="3500" dirty="0">
                <a:ln w="18415" cmpd="sng">
                  <a:solidFill>
                    <a:srgbClr val="FFFFFF"/>
                  </a:solidFill>
                  <a:prstDash val="solid"/>
                </a:ln>
                <a:solidFill>
                  <a:srgbClr val="FFFFFF"/>
                </a:solidFill>
                <a:effectLst>
                  <a:innerShdw blurRad="63500" dist="50800" dir="18900000">
                    <a:prstClr val="black">
                      <a:alpha val="50000"/>
                    </a:prstClr>
                  </a:innerShdw>
                </a:effectLst>
              </a:rPr>
              <a:t> </a:t>
            </a:r>
            <a:r>
              <a:rPr lang="en-US" sz="3500" dirty="0" err="1">
                <a:ln w="18415" cmpd="sng">
                  <a:solidFill>
                    <a:srgbClr val="FFFFFF"/>
                  </a:solidFill>
                  <a:prstDash val="solid"/>
                </a:ln>
                <a:solidFill>
                  <a:srgbClr val="FFFFFF"/>
                </a:solidFill>
                <a:effectLst>
                  <a:innerShdw blurRad="63500" dist="50800" dir="18900000">
                    <a:prstClr val="black">
                      <a:alpha val="50000"/>
                    </a:prstClr>
                  </a:innerShdw>
                </a:effectLst>
              </a:rPr>
              <a:t>syariat</a:t>
            </a:r>
            <a:r>
              <a:rPr lang="en-US" sz="3500" dirty="0">
                <a:ln w="18415" cmpd="sng">
                  <a:solidFill>
                    <a:srgbClr val="FFFFFF"/>
                  </a:solidFill>
                  <a:prstDash val="solid"/>
                </a:ln>
                <a:solidFill>
                  <a:srgbClr val="FFFFFF"/>
                </a:solidFill>
                <a:effectLst>
                  <a:innerShdw blurRad="63500" dist="50800" dir="18900000">
                    <a:prstClr val="black">
                      <a:alpha val="50000"/>
                    </a:prstClr>
                  </a:innerShdw>
                </a:effectLst>
              </a:rPr>
              <a:t>  zakat, </a:t>
            </a:r>
            <a:r>
              <a:rPr lang="en-US" sz="3500" dirty="0" err="1">
                <a:ln w="18415" cmpd="sng">
                  <a:solidFill>
                    <a:srgbClr val="FFFFFF"/>
                  </a:solidFill>
                  <a:prstDash val="solid"/>
                </a:ln>
                <a:solidFill>
                  <a:srgbClr val="FFFFFF"/>
                </a:solidFill>
                <a:effectLst>
                  <a:innerShdw blurRad="63500" dist="50800" dir="18900000">
                    <a:prstClr val="black">
                      <a:alpha val="50000"/>
                    </a:prstClr>
                  </a:innerShdw>
                </a:effectLst>
              </a:rPr>
              <a:t>puasa</a:t>
            </a:r>
            <a:r>
              <a:rPr lang="en-US" sz="3500" dirty="0">
                <a:ln w="18415" cmpd="sng">
                  <a:solidFill>
                    <a:srgbClr val="FFFFFF"/>
                  </a:solidFill>
                  <a:prstDash val="solid"/>
                </a:ln>
                <a:solidFill>
                  <a:srgbClr val="FFFFFF"/>
                </a:solidFill>
                <a:effectLst>
                  <a:innerShdw blurRad="63500" dist="50800" dir="18900000">
                    <a:prstClr val="black">
                      <a:alpha val="50000"/>
                    </a:prstClr>
                  </a:innerShdw>
                </a:effectLst>
              </a:rPr>
              <a:t>, jihad </a:t>
            </a:r>
            <a:r>
              <a:rPr lang="en-US" sz="3500" dirty="0" err="1">
                <a:ln w="18415" cmpd="sng">
                  <a:solidFill>
                    <a:srgbClr val="FFFFFF"/>
                  </a:solidFill>
                  <a:prstDash val="solid"/>
                </a:ln>
                <a:solidFill>
                  <a:srgbClr val="FFFFFF"/>
                </a:solidFill>
                <a:effectLst>
                  <a:innerShdw blurRad="63500" dist="50800" dir="18900000">
                    <a:prstClr val="black">
                      <a:alpha val="50000"/>
                    </a:prstClr>
                  </a:innerShdw>
                </a:effectLst>
              </a:rPr>
              <a:t>dan</a:t>
            </a:r>
            <a:r>
              <a:rPr lang="en-US" sz="3500" dirty="0">
                <a:ln w="18415" cmpd="sng">
                  <a:solidFill>
                    <a:srgbClr val="FFFFFF"/>
                  </a:solidFill>
                  <a:prstDash val="solid"/>
                </a:ln>
                <a:solidFill>
                  <a:srgbClr val="FFFFFF"/>
                </a:solidFill>
                <a:effectLst>
                  <a:innerShdw blurRad="63500" dist="50800" dir="18900000">
                    <a:prstClr val="black">
                      <a:alpha val="50000"/>
                    </a:prstClr>
                  </a:innerShdw>
                </a:effectLst>
              </a:rPr>
              <a:t> lain-lain </a:t>
            </a:r>
            <a:r>
              <a:rPr lang="en-US" sz="3500" dirty="0" err="1">
                <a:ln w="18415" cmpd="sng">
                  <a:solidFill>
                    <a:srgbClr val="FFFFFF"/>
                  </a:solidFill>
                  <a:prstDash val="solid"/>
                </a:ln>
                <a:solidFill>
                  <a:srgbClr val="FFFFFF"/>
                </a:solidFill>
                <a:effectLst>
                  <a:innerShdw blurRad="63500" dist="50800" dir="18900000">
                    <a:prstClr val="black">
                      <a:alpha val="50000"/>
                    </a:prstClr>
                  </a:innerShdw>
                </a:effectLst>
              </a:rPr>
              <a:t>hukum</a:t>
            </a:r>
            <a:r>
              <a:rPr lang="en-US" sz="3500" dirty="0">
                <a:ln w="18415" cmpd="sng">
                  <a:solidFill>
                    <a:srgbClr val="FFFFFF"/>
                  </a:solidFill>
                  <a:prstDash val="solid"/>
                </a:ln>
                <a:solidFill>
                  <a:srgbClr val="FFFFFF"/>
                </a:solidFill>
                <a:effectLst>
                  <a:innerShdw blurRad="63500" dist="50800" dir="18900000">
                    <a:prstClr val="black">
                      <a:alpha val="50000"/>
                    </a:prstClr>
                  </a:innerShdw>
                </a:effectLst>
              </a:rPr>
              <a:t> </a:t>
            </a:r>
            <a:r>
              <a:rPr lang="en-US" sz="3500" dirty="0" err="1">
                <a:ln w="18415" cmpd="sng">
                  <a:solidFill>
                    <a:srgbClr val="FFFFFF"/>
                  </a:solidFill>
                  <a:prstDash val="solid"/>
                </a:ln>
                <a:solidFill>
                  <a:srgbClr val="FFFFFF"/>
                </a:solidFill>
                <a:effectLst>
                  <a:innerShdw blurRad="63500" dist="50800" dir="18900000">
                    <a:prstClr val="black">
                      <a:alpha val="50000"/>
                    </a:prstClr>
                  </a:innerShdw>
                </a:effectLst>
              </a:rPr>
              <a:t>hakam</a:t>
            </a:r>
            <a:r>
              <a:rPr lang="en-US" sz="3500" dirty="0">
                <a:ln w="18415" cmpd="sng">
                  <a:solidFill>
                    <a:srgbClr val="FFFFFF"/>
                  </a:solidFill>
                  <a:prstDash val="solid"/>
                </a:ln>
                <a:solidFill>
                  <a:srgbClr val="FFFFFF"/>
                </a:solidFill>
                <a:effectLst>
                  <a:innerShdw blurRad="63500" dist="50800" dir="18900000">
                    <a:prstClr val="black">
                      <a:alpha val="50000"/>
                    </a:prstClr>
                  </a:innerShdw>
                </a:effectLst>
              </a:rPr>
              <a:t> yang </a:t>
            </a:r>
            <a:r>
              <a:rPr lang="en-US" sz="3500" dirty="0" err="1">
                <a:ln w="18415" cmpd="sng">
                  <a:solidFill>
                    <a:srgbClr val="FFFFFF"/>
                  </a:solidFill>
                  <a:prstDash val="solid"/>
                </a:ln>
                <a:solidFill>
                  <a:srgbClr val="FFFFFF"/>
                </a:solidFill>
                <a:effectLst>
                  <a:innerShdw blurRad="63500" dist="50800" dir="18900000">
                    <a:prstClr val="black">
                      <a:alpha val="50000"/>
                    </a:prstClr>
                  </a:innerShdw>
                </a:effectLst>
              </a:rPr>
              <a:t>berkait</a:t>
            </a:r>
            <a:r>
              <a:rPr lang="en-US" sz="3500" dirty="0">
                <a:ln w="18415" cmpd="sng">
                  <a:solidFill>
                    <a:srgbClr val="FFFFFF"/>
                  </a:solidFill>
                  <a:prstDash val="solid"/>
                </a:ln>
                <a:solidFill>
                  <a:srgbClr val="FFFFFF"/>
                </a:solidFill>
                <a:effectLst>
                  <a:innerShdw blurRad="63500" dist="50800" dir="18900000">
                    <a:prstClr val="black">
                      <a:alpha val="50000"/>
                    </a:prstClr>
                  </a:innerShdw>
                </a:effectLst>
              </a:rPr>
              <a:t> </a:t>
            </a:r>
            <a:r>
              <a:rPr lang="en-US" sz="3500" dirty="0" err="1">
                <a:ln w="18415" cmpd="sng">
                  <a:solidFill>
                    <a:srgbClr val="FFFFFF"/>
                  </a:solidFill>
                  <a:prstDash val="solid"/>
                </a:ln>
                <a:solidFill>
                  <a:srgbClr val="FFFFFF"/>
                </a:solidFill>
                <a:effectLst>
                  <a:innerShdw blurRad="63500" dist="50800" dir="18900000">
                    <a:prstClr val="black">
                      <a:alpha val="50000"/>
                    </a:prstClr>
                  </a:innerShdw>
                </a:effectLst>
              </a:rPr>
              <a:t>dengan</a:t>
            </a:r>
            <a:r>
              <a:rPr lang="en-US" sz="3500" dirty="0">
                <a:ln w="18415" cmpd="sng">
                  <a:solidFill>
                    <a:srgbClr val="FFFFFF"/>
                  </a:solidFill>
                  <a:prstDash val="solid"/>
                </a:ln>
                <a:solidFill>
                  <a:srgbClr val="FFFFFF"/>
                </a:solidFill>
                <a:effectLst>
                  <a:innerShdw blurRad="63500" dist="50800" dir="18900000">
                    <a:prstClr val="black">
                      <a:alpha val="50000"/>
                    </a:prstClr>
                  </a:innerShdw>
                </a:effectLst>
              </a:rPr>
              <a:t> </a:t>
            </a:r>
            <a:r>
              <a:rPr lang="en-US" sz="3500" dirty="0" err="1">
                <a:ln w="18415" cmpd="sng">
                  <a:solidFill>
                    <a:srgbClr val="FFFFFF"/>
                  </a:solidFill>
                  <a:prstDash val="solid"/>
                </a:ln>
                <a:solidFill>
                  <a:srgbClr val="FFFFFF"/>
                </a:solidFill>
                <a:effectLst>
                  <a:innerShdw blurRad="63500" dist="50800" dir="18900000">
                    <a:prstClr val="black">
                      <a:alpha val="50000"/>
                    </a:prstClr>
                  </a:innerShdw>
                </a:effectLst>
              </a:rPr>
              <a:t>kemasyarakatan</a:t>
            </a:r>
            <a:r>
              <a:rPr lang="en-US" sz="3500" dirty="0">
                <a:ln w="18415" cmpd="sng">
                  <a:solidFill>
                    <a:srgbClr val="FFFFFF"/>
                  </a:solidFill>
                  <a:prstDash val="solid"/>
                </a:ln>
                <a:solidFill>
                  <a:srgbClr val="FFFFFF"/>
                </a:solidFill>
                <a:effectLst>
                  <a:innerShdw blurRad="63500" dist="50800" dir="18900000">
                    <a:prstClr val="black">
                      <a:alpha val="50000"/>
                    </a:prstClr>
                  </a:innerShdw>
                </a:effectLst>
              </a:rPr>
              <a:t> </a:t>
            </a:r>
            <a:r>
              <a:rPr lang="en-US" sz="3500" dirty="0" err="1">
                <a:ln w="18415" cmpd="sng">
                  <a:solidFill>
                    <a:srgbClr val="FFFFFF"/>
                  </a:solidFill>
                  <a:prstDash val="solid"/>
                </a:ln>
                <a:solidFill>
                  <a:srgbClr val="FFFFFF"/>
                </a:solidFill>
                <a:effectLst>
                  <a:innerShdw blurRad="63500" dist="50800" dir="18900000">
                    <a:prstClr val="black">
                      <a:alpha val="50000"/>
                    </a:prstClr>
                  </a:innerShdw>
                </a:effectLst>
              </a:rPr>
              <a:t>dan</a:t>
            </a:r>
            <a:r>
              <a:rPr lang="en-US" sz="3500" dirty="0">
                <a:ln w="18415" cmpd="sng">
                  <a:solidFill>
                    <a:srgbClr val="FFFFFF"/>
                  </a:solidFill>
                  <a:prstDash val="solid"/>
                </a:ln>
                <a:solidFill>
                  <a:srgbClr val="FFFFFF"/>
                </a:solidFill>
                <a:effectLst>
                  <a:innerShdw blurRad="63500" dist="50800" dir="18900000">
                    <a:prstClr val="black">
                      <a:alpha val="50000"/>
                    </a:prstClr>
                  </a:innerShdw>
                </a:effectLst>
              </a:rPr>
              <a:t> </a:t>
            </a:r>
            <a:r>
              <a:rPr lang="en-US" sz="3500" dirty="0" err="1">
                <a:ln w="18415" cmpd="sng">
                  <a:solidFill>
                    <a:srgbClr val="FFFFFF"/>
                  </a:solidFill>
                  <a:prstDash val="solid"/>
                </a:ln>
                <a:solidFill>
                  <a:srgbClr val="FFFFFF"/>
                </a:solidFill>
                <a:effectLst>
                  <a:innerShdw blurRad="63500" dist="50800" dir="18900000">
                    <a:prstClr val="black">
                      <a:alpha val="50000"/>
                    </a:prstClr>
                  </a:innerShdw>
                </a:effectLst>
              </a:rPr>
              <a:t>kenegaraan</a:t>
            </a:r>
            <a:r>
              <a:rPr lang="en-US" sz="3500" dirty="0">
                <a:ln w="18415" cmpd="sng">
                  <a:solidFill>
                    <a:srgbClr val="FFFFFF"/>
                  </a:solidFill>
                  <a:prstDash val="solid"/>
                </a:ln>
                <a:solidFill>
                  <a:srgbClr val="FFFFFF"/>
                </a:solidFill>
                <a:effectLst>
                  <a:innerShdw blurRad="63500" dist="50800" dir="18900000">
                    <a:prstClr val="black">
                      <a:alpha val="50000"/>
                    </a:prstClr>
                  </a:innerShdw>
                </a:effectLst>
              </a:rPr>
              <a:t> Islam</a:t>
            </a:r>
            <a:endParaRPr lang="en-US" sz="3500" dirty="0">
              <a:ln w="18415" cmpd="sng">
                <a:solidFill>
                  <a:srgbClr val="FFFFFF"/>
                </a:solidFill>
                <a:prstDash val="solid"/>
              </a:ln>
              <a:solidFill>
                <a:srgbClr val="FFFFFF"/>
              </a:solidFill>
              <a:effectLst>
                <a:innerShdw blurRad="63500" dist="50800" dir="18900000">
                  <a:prstClr val="black">
                    <a:alpha val="50000"/>
                  </a:prstClr>
                </a:innerShdw>
              </a:effectLst>
              <a:latin typeface="Arial Black" pitchFamily="34" charset="0"/>
              <a:cs typeface="Arial" charset="0"/>
            </a:endParaRPr>
          </a:p>
        </p:txBody>
      </p:sp>
    </p:spTree>
    <p:extLst>
      <p:ext uri="{BB962C8B-B14F-4D97-AF65-F5344CB8AC3E}">
        <p14:creationId xmlns:p14="http://schemas.microsoft.com/office/powerpoint/2010/main" val="1815973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619672" y="2924944"/>
            <a:ext cx="7385248" cy="1584176"/>
          </a:xfrm>
          <a:prstGeom prst="roundRect">
            <a:avLst>
              <a:gd name="adj" fmla="val 5972"/>
            </a:avLst>
          </a:prstGeom>
          <a:solidFill>
            <a:schemeClr val="accent6">
              <a:lumMod val="50000"/>
            </a:schemeClr>
          </a:soli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err="1"/>
              <a:t>petanda</a:t>
            </a:r>
            <a:r>
              <a:rPr lang="en-US" sz="3200" dirty="0"/>
              <a:t> </a:t>
            </a:r>
            <a:r>
              <a:rPr lang="en-US" sz="3200" dirty="0" err="1" smtClean="0"/>
              <a:t>iman</a:t>
            </a:r>
            <a:r>
              <a:rPr lang="en-US" sz="3200" dirty="0" smtClean="0"/>
              <a:t>: </a:t>
            </a:r>
            <a:r>
              <a:rPr lang="en-US" sz="3200" dirty="0" err="1" smtClean="0"/>
              <a:t>kepercayaan</a:t>
            </a:r>
            <a:r>
              <a:rPr lang="en-US" sz="3200" dirty="0" smtClean="0"/>
              <a:t> </a:t>
            </a:r>
            <a:r>
              <a:rPr lang="en-US" sz="3200" dirty="0"/>
              <a:t>yang </a:t>
            </a:r>
            <a:r>
              <a:rPr lang="en-US" sz="3200" dirty="0" err="1"/>
              <a:t>tidak</a:t>
            </a:r>
            <a:r>
              <a:rPr lang="en-US" sz="3200" dirty="0"/>
              <a:t> </a:t>
            </a:r>
            <a:r>
              <a:rPr lang="en-US" sz="3200" dirty="0" err="1"/>
              <a:t>berbelah</a:t>
            </a:r>
            <a:r>
              <a:rPr lang="en-US" sz="3200" dirty="0"/>
              <a:t> </a:t>
            </a:r>
            <a:r>
              <a:rPr lang="en-US" sz="3200" dirty="0" err="1"/>
              <a:t>bahagi</a:t>
            </a:r>
            <a:r>
              <a:rPr lang="en-US" sz="3200" dirty="0"/>
              <a:t> </a:t>
            </a:r>
            <a:r>
              <a:rPr lang="en-US" sz="3200" dirty="0" err="1"/>
              <a:t>kepada</a:t>
            </a:r>
            <a:r>
              <a:rPr lang="en-US" sz="3200" dirty="0"/>
              <a:t> </a:t>
            </a:r>
            <a:r>
              <a:rPr lang="en-US" sz="3200" dirty="0" err="1"/>
              <a:t>perintah</a:t>
            </a:r>
            <a:r>
              <a:rPr lang="en-US" sz="3200" dirty="0"/>
              <a:t> </a:t>
            </a:r>
            <a:r>
              <a:rPr lang="en-US" sz="3200" dirty="0" err="1"/>
              <a:t>dan</a:t>
            </a:r>
            <a:r>
              <a:rPr lang="en-US" sz="3200" dirty="0"/>
              <a:t> </a:t>
            </a:r>
            <a:r>
              <a:rPr lang="en-US" sz="3200" dirty="0" err="1"/>
              <a:t>janji</a:t>
            </a:r>
            <a:r>
              <a:rPr lang="en-US" sz="3200" dirty="0"/>
              <a:t> Allah </a:t>
            </a:r>
            <a:r>
              <a:rPr lang="en-US" sz="3200" dirty="0" err="1"/>
              <a:t>swt</a:t>
            </a:r>
            <a:endParaRPr lang="en-US" sz="3000" dirty="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3" name="Rectangle 2"/>
          <p:cNvSpPr/>
          <p:nvPr/>
        </p:nvSpPr>
        <p:spPr>
          <a:xfrm>
            <a:off x="228600" y="179929"/>
            <a:ext cx="8610600" cy="584775"/>
          </a:xfrm>
          <a:prstGeom prst="rect">
            <a:avLst/>
          </a:prstGeom>
        </p:spPr>
        <p:txBody>
          <a:bodyPr wrap="square">
            <a:spAutoFit/>
          </a:bodyPr>
          <a:lstStyle/>
          <a:p>
            <a:pPr algn="ctr" fontAlgn="auto">
              <a:spcBef>
                <a:spcPts val="0"/>
              </a:spcBef>
              <a:spcAft>
                <a:spcPts val="0"/>
              </a:spcAft>
              <a:defRPr/>
            </a:pP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Rahsia</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matlamat</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dan</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hikmah</a:t>
            </a:r>
            <a:endPar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5" name="Rounded Rectangle 4"/>
          <p:cNvSpPr/>
          <p:nvPr/>
        </p:nvSpPr>
        <p:spPr>
          <a:xfrm>
            <a:off x="899592" y="1268760"/>
            <a:ext cx="7128792" cy="1444327"/>
          </a:xfrm>
          <a:prstGeom prst="roundRect">
            <a:avLst>
              <a:gd name="adj" fmla="val 6561"/>
            </a:avLst>
          </a:prstGeom>
          <a:solidFill>
            <a:srgbClr val="9900FF"/>
          </a:soli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smtClean="0"/>
              <a:t>PETANDA KEISLAMAN: </a:t>
            </a:r>
            <a:r>
              <a:rPr lang="en-US" sz="3000" dirty="0" err="1" smtClean="0"/>
              <a:t>penyerahan</a:t>
            </a:r>
            <a:r>
              <a:rPr lang="en-US" sz="3000" dirty="0" smtClean="0"/>
              <a:t> </a:t>
            </a:r>
            <a:r>
              <a:rPr lang="en-US" sz="3000" dirty="0" err="1"/>
              <a:t>diri</a:t>
            </a:r>
            <a:r>
              <a:rPr lang="en-US" sz="3000" dirty="0"/>
              <a:t> yang </a:t>
            </a:r>
            <a:r>
              <a:rPr lang="en-US" sz="3000" dirty="0" err="1"/>
              <a:t>bulat</a:t>
            </a:r>
            <a:r>
              <a:rPr lang="en-US" sz="3000" dirty="0"/>
              <a:t> </a:t>
            </a:r>
            <a:r>
              <a:rPr lang="en-US" sz="3000" dirty="0" err="1"/>
              <a:t>hanya</a:t>
            </a:r>
            <a:r>
              <a:rPr lang="en-US" sz="3000" dirty="0"/>
              <a:t> </a:t>
            </a:r>
            <a:r>
              <a:rPr lang="en-US" sz="3000" dirty="0" err="1"/>
              <a:t>kepada</a:t>
            </a:r>
            <a:r>
              <a:rPr lang="en-US" sz="3000" dirty="0"/>
              <a:t> Allah </a:t>
            </a:r>
            <a:r>
              <a:rPr lang="en-US" sz="3000" dirty="0" err="1"/>
              <a:t>swt</a:t>
            </a:r>
            <a:endParaRPr lang="en-US" sz="3000" dirty="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9" name="Round Diagonal Corner Rectangle 8"/>
          <p:cNvSpPr/>
          <p:nvPr/>
        </p:nvSpPr>
        <p:spPr>
          <a:xfrm>
            <a:off x="292879" y="4869160"/>
            <a:ext cx="8482042" cy="1447000"/>
          </a:xfrm>
          <a:prstGeom prst="round2DiagRect">
            <a:avLst>
              <a:gd name="adj1" fmla="val 36767"/>
              <a:gd name="adj2" fmla="val 0"/>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w="28575">
            <a:solidFill>
              <a:schemeClr val="bg1"/>
            </a:solid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err="1"/>
              <a:t>mendidik</a:t>
            </a:r>
            <a:r>
              <a:rPr lang="en-US" sz="3000" dirty="0"/>
              <a:t> </a:t>
            </a:r>
            <a:r>
              <a:rPr lang="en-US" sz="3000" dirty="0" err="1"/>
              <a:t>nilai</a:t>
            </a:r>
            <a:r>
              <a:rPr lang="en-US" sz="3000" dirty="0"/>
              <a:t> </a:t>
            </a:r>
            <a:r>
              <a:rPr lang="en-US" sz="3000" dirty="0" err="1"/>
              <a:t>kesyukuran</a:t>
            </a:r>
            <a:r>
              <a:rPr lang="en-US" sz="3000" dirty="0"/>
              <a:t> </a:t>
            </a:r>
            <a:r>
              <a:rPr lang="en-US" sz="3000" dirty="0" err="1"/>
              <a:t>terhadap</a:t>
            </a:r>
            <a:r>
              <a:rPr lang="en-US" sz="3000" dirty="0"/>
              <a:t> </a:t>
            </a:r>
            <a:r>
              <a:rPr lang="en-US" sz="3000" dirty="0" err="1"/>
              <a:t>kurniaan</a:t>
            </a:r>
            <a:r>
              <a:rPr lang="en-US" sz="3000" dirty="0"/>
              <a:t> </a:t>
            </a:r>
            <a:r>
              <a:rPr lang="en-US" sz="3000" dirty="0" err="1"/>
              <a:t>dan</a:t>
            </a:r>
            <a:r>
              <a:rPr lang="en-US" sz="3000" dirty="0"/>
              <a:t> </a:t>
            </a:r>
            <a:r>
              <a:rPr lang="en-US" sz="3000" dirty="0" err="1"/>
              <a:t>rezeki</a:t>
            </a:r>
            <a:r>
              <a:rPr lang="en-US" sz="3000" dirty="0"/>
              <a:t> </a:t>
            </a:r>
            <a:r>
              <a:rPr lang="en-US" sz="3000" dirty="0" err="1"/>
              <a:t>tuhan</a:t>
            </a:r>
            <a:r>
              <a:rPr lang="en-US" sz="3000" dirty="0"/>
              <a:t> </a:t>
            </a:r>
            <a:r>
              <a:rPr lang="en-US" sz="3000" dirty="0" err="1"/>
              <a:t>dan</a:t>
            </a:r>
            <a:r>
              <a:rPr lang="en-US" sz="3000" dirty="0"/>
              <a:t> </a:t>
            </a:r>
            <a:r>
              <a:rPr lang="en-US" sz="3000" dirty="0" err="1"/>
              <a:t>menjauhi</a:t>
            </a:r>
            <a:r>
              <a:rPr lang="en-US" sz="3000" dirty="0"/>
              <a:t> </a:t>
            </a:r>
            <a:r>
              <a:rPr lang="en-US" sz="3000" dirty="0" err="1"/>
              <a:t>sifat</a:t>
            </a:r>
            <a:r>
              <a:rPr lang="en-US" sz="3000" dirty="0"/>
              <a:t> </a:t>
            </a:r>
            <a:r>
              <a:rPr lang="en-US" sz="3000" dirty="0" err="1"/>
              <a:t>kufur</a:t>
            </a:r>
            <a:r>
              <a:rPr lang="en-US" sz="3000" dirty="0"/>
              <a:t> </a:t>
            </a:r>
            <a:r>
              <a:rPr lang="en-US" sz="3000" dirty="0" err="1"/>
              <a:t>nikmat</a:t>
            </a:r>
            <a:r>
              <a:rPr lang="en-US" sz="2400" dirty="0"/>
              <a:t>, </a:t>
            </a:r>
            <a:endParaRPr lang="en-US" sz="2200" dirty="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endParaRPr>
          </a:p>
        </p:txBody>
      </p:sp>
    </p:spTree>
    <p:extLst>
      <p:ext uri="{BB962C8B-B14F-4D97-AF65-F5344CB8AC3E}">
        <p14:creationId xmlns:p14="http://schemas.microsoft.com/office/powerpoint/2010/main" val="31975189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619672" y="2924944"/>
            <a:ext cx="7385248" cy="1584176"/>
          </a:xfrm>
          <a:prstGeom prst="roundRect">
            <a:avLst>
              <a:gd name="adj" fmla="val 5972"/>
            </a:avLst>
          </a:prstGeom>
          <a:ln/>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3200" dirty="0" err="1"/>
              <a:t>memupuk</a:t>
            </a:r>
            <a:r>
              <a:rPr lang="en-US" sz="3200" dirty="0"/>
              <a:t> </a:t>
            </a:r>
            <a:r>
              <a:rPr lang="en-US" sz="3200" dirty="0" err="1"/>
              <a:t>semangat</a:t>
            </a:r>
            <a:r>
              <a:rPr lang="en-US" sz="3200" dirty="0"/>
              <a:t> </a:t>
            </a:r>
            <a:r>
              <a:rPr lang="en-US" sz="3200" dirty="0" err="1"/>
              <a:t>membantu</a:t>
            </a:r>
            <a:r>
              <a:rPr lang="en-US" sz="3200" dirty="0"/>
              <a:t> </a:t>
            </a:r>
            <a:r>
              <a:rPr lang="en-US" sz="3200" dirty="0" err="1"/>
              <a:t>meringankan</a:t>
            </a:r>
            <a:r>
              <a:rPr lang="en-US" sz="3200" dirty="0"/>
              <a:t> </a:t>
            </a:r>
            <a:r>
              <a:rPr lang="en-US" sz="3200" dirty="0" err="1"/>
              <a:t>beban</a:t>
            </a:r>
            <a:r>
              <a:rPr lang="en-US" sz="3200" dirty="0"/>
              <a:t> </a:t>
            </a:r>
            <a:r>
              <a:rPr lang="en-US" sz="3200" dirty="0" err="1"/>
              <a:t>dan</a:t>
            </a:r>
            <a:r>
              <a:rPr lang="en-US" sz="3200" dirty="0"/>
              <a:t> </a:t>
            </a:r>
            <a:r>
              <a:rPr lang="en-US" sz="3200" dirty="0" err="1"/>
              <a:t>menghulur</a:t>
            </a:r>
            <a:r>
              <a:rPr lang="en-US" sz="3200" dirty="0"/>
              <a:t> </a:t>
            </a:r>
            <a:r>
              <a:rPr lang="en-US" sz="3200" dirty="0" err="1" smtClean="0"/>
              <a:t>pertolongan</a:t>
            </a:r>
            <a:endParaRPr lang="en-US" sz="3000" dirty="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3" name="Rectangle 2"/>
          <p:cNvSpPr/>
          <p:nvPr/>
        </p:nvSpPr>
        <p:spPr>
          <a:xfrm>
            <a:off x="228600" y="179929"/>
            <a:ext cx="8610600" cy="584775"/>
          </a:xfrm>
          <a:prstGeom prst="rect">
            <a:avLst/>
          </a:prstGeom>
        </p:spPr>
        <p:txBody>
          <a:bodyPr wrap="square">
            <a:spAutoFit/>
          </a:bodyPr>
          <a:lstStyle/>
          <a:p>
            <a:pPr algn="ctr" fontAlgn="auto">
              <a:spcBef>
                <a:spcPts val="0"/>
              </a:spcBef>
              <a:spcAft>
                <a:spcPts val="0"/>
              </a:spcAft>
              <a:defRPr/>
            </a:pP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Rahsia</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matlamat</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dan</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hikmah</a:t>
            </a:r>
            <a:endPar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5" name="Rounded Rectangle 4"/>
          <p:cNvSpPr/>
          <p:nvPr/>
        </p:nvSpPr>
        <p:spPr>
          <a:xfrm>
            <a:off x="899592" y="1268760"/>
            <a:ext cx="7128792" cy="1444327"/>
          </a:xfrm>
          <a:prstGeom prst="roundRect">
            <a:avLst>
              <a:gd name="adj" fmla="val 6561"/>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3200" dirty="0" err="1"/>
              <a:t>kepedulian</a:t>
            </a:r>
            <a:r>
              <a:rPr lang="en-US" sz="3200" dirty="0"/>
              <a:t> </a:t>
            </a:r>
            <a:r>
              <a:rPr lang="en-US" sz="3200" dirty="0" err="1"/>
              <a:t>sosial</a:t>
            </a:r>
            <a:r>
              <a:rPr lang="en-US" sz="3200" dirty="0"/>
              <a:t> </a:t>
            </a:r>
            <a:r>
              <a:rPr lang="en-US" sz="3200" dirty="0" err="1"/>
              <a:t>dan</a:t>
            </a:r>
            <a:r>
              <a:rPr lang="en-US" sz="3200" dirty="0"/>
              <a:t> </a:t>
            </a:r>
            <a:r>
              <a:rPr lang="en-US" sz="3200" dirty="0" err="1"/>
              <a:t>kecaknaan</a:t>
            </a:r>
            <a:r>
              <a:rPr lang="en-US" sz="3200" dirty="0"/>
              <a:t> </a:t>
            </a:r>
            <a:r>
              <a:rPr lang="en-US" sz="3200" dirty="0" err="1"/>
              <a:t>dalam</a:t>
            </a:r>
            <a:r>
              <a:rPr lang="en-US" sz="3200" dirty="0"/>
              <a:t> </a:t>
            </a:r>
            <a:r>
              <a:rPr lang="en-US" sz="3200" dirty="0" err="1"/>
              <a:t>hidup</a:t>
            </a:r>
            <a:r>
              <a:rPr lang="en-US" sz="3200" dirty="0"/>
              <a:t> </a:t>
            </a:r>
            <a:r>
              <a:rPr lang="en-US" sz="3200" dirty="0" err="1"/>
              <a:t>bermasyarakat</a:t>
            </a:r>
            <a:r>
              <a:rPr lang="en-US" sz="3200" dirty="0"/>
              <a:t>.</a:t>
            </a:r>
            <a:endParaRPr lang="en-US" sz="3000" dirty="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9" name="Round Diagonal Corner Rectangle 8"/>
          <p:cNvSpPr/>
          <p:nvPr/>
        </p:nvSpPr>
        <p:spPr>
          <a:xfrm>
            <a:off x="292879" y="4869160"/>
            <a:ext cx="8482042" cy="1447000"/>
          </a:xfrm>
          <a:prstGeom prst="round2DiagRect">
            <a:avLst>
              <a:gd name="adj1" fmla="val 36767"/>
              <a:gd name="adj2" fmla="val 0"/>
            </a:avLst>
          </a:prstGeom>
          <a:ln/>
        </p:spPr>
        <p:style>
          <a:lnRef idx="1">
            <a:schemeClr val="dk1"/>
          </a:lnRef>
          <a:fillRef idx="2">
            <a:schemeClr val="dk1"/>
          </a:fillRef>
          <a:effectRef idx="1">
            <a:schemeClr val="dk1"/>
          </a:effectRef>
          <a:fontRef idx="minor">
            <a:schemeClr val="dk1"/>
          </a:fontRef>
        </p:style>
        <p:txBody>
          <a:bodyPr anchor="ctr"/>
          <a:lstStyle/>
          <a:p>
            <a:pPr algn="ctr">
              <a:defRPr/>
            </a:pPr>
            <a:r>
              <a:rPr lang="en-US" sz="3200" dirty="0" err="1"/>
              <a:t>mempertautkan</a:t>
            </a:r>
            <a:r>
              <a:rPr lang="en-US" sz="3200" dirty="0"/>
              <a:t> </a:t>
            </a:r>
            <a:r>
              <a:rPr lang="en-US" sz="3200" dirty="0" err="1"/>
              <a:t>tali</a:t>
            </a:r>
            <a:r>
              <a:rPr lang="en-US" sz="3200" dirty="0"/>
              <a:t> </a:t>
            </a:r>
            <a:r>
              <a:rPr lang="en-US" sz="3200" dirty="0" err="1"/>
              <a:t>persaudaran</a:t>
            </a:r>
            <a:r>
              <a:rPr lang="en-US" sz="3200" dirty="0"/>
              <a:t>, </a:t>
            </a:r>
            <a:r>
              <a:rPr lang="en-US" sz="3200" dirty="0" err="1"/>
              <a:t>mengikat</a:t>
            </a:r>
            <a:r>
              <a:rPr lang="en-US" sz="3200" dirty="0"/>
              <a:t> </a:t>
            </a:r>
            <a:r>
              <a:rPr lang="en-US" sz="3200" dirty="0" err="1"/>
              <a:t>ikatan</a:t>
            </a:r>
            <a:r>
              <a:rPr lang="en-US" sz="3200" dirty="0"/>
              <a:t> </a:t>
            </a:r>
            <a:r>
              <a:rPr lang="en-US" sz="3200" dirty="0" err="1" smtClean="0"/>
              <a:t>kekeluargaan</a:t>
            </a:r>
            <a:endParaRPr lang="en-US" sz="3200" dirty="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Tree>
    <p:extLst>
      <p:ext uri="{BB962C8B-B14F-4D97-AF65-F5344CB8AC3E}">
        <p14:creationId xmlns:p14="http://schemas.microsoft.com/office/powerpoint/2010/main" val="41961251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28600" y="-27384"/>
            <a:ext cx="8610600" cy="584775"/>
          </a:xfrm>
          <a:prstGeom prst="rect">
            <a:avLst/>
          </a:prstGeom>
        </p:spPr>
        <p:txBody>
          <a:bodyPr wrap="square">
            <a:spAutoFit/>
          </a:bodyPr>
          <a:lstStyle/>
          <a:p>
            <a:pPr algn="ctr" fontAlgn="auto">
              <a:spcBef>
                <a:spcPts val="0"/>
              </a:spcBef>
              <a:spcAft>
                <a:spcPts val="0"/>
              </a:spcAft>
              <a:defRPr/>
            </a:pP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Rahsia</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matlamat</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dan</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hikmah</a:t>
            </a:r>
            <a:endPar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6" name="Rounded Rectangle 5"/>
          <p:cNvSpPr/>
          <p:nvPr/>
        </p:nvSpPr>
        <p:spPr>
          <a:xfrm>
            <a:off x="971600" y="1412776"/>
            <a:ext cx="7572428" cy="1452512"/>
          </a:xfrm>
          <a:prstGeom prst="roundRect">
            <a:avLst>
              <a:gd name="adj" fmla="val 5972"/>
            </a:avLst>
          </a:prstGeom>
          <a:ln w="38100">
            <a:solidFill>
              <a:srgbClr val="FFFFFF"/>
            </a:solidFill>
          </a:ln>
          <a:effectLst>
            <a:glow rad="101600">
              <a:schemeClr val="tx1">
                <a:alpha val="60000"/>
              </a:schemeClr>
            </a:glow>
          </a:effectLst>
        </p:spPr>
        <p:style>
          <a:lnRef idx="2">
            <a:schemeClr val="accent1">
              <a:shade val="50000"/>
            </a:schemeClr>
          </a:lnRef>
          <a:fillRef idx="1001">
            <a:schemeClr val="dk2"/>
          </a:fillRef>
          <a:effectRef idx="0">
            <a:schemeClr val="accent1"/>
          </a:effectRef>
          <a:fontRef idx="minor">
            <a:schemeClr val="lt1"/>
          </a:fontRef>
        </p:style>
        <p:txBody>
          <a:bodyPr anchor="ctr"/>
          <a:lstStyle/>
          <a:p>
            <a:pPr algn="ctr">
              <a:defRPr/>
            </a:pPr>
            <a:r>
              <a:rPr lang="en-US" sz="3000" dirty="0" err="1"/>
              <a:t>menyemarakkan</a:t>
            </a:r>
            <a:r>
              <a:rPr lang="en-US" sz="3000" dirty="0"/>
              <a:t> </a:t>
            </a:r>
            <a:r>
              <a:rPr lang="en-US" sz="3000" dirty="0" err="1"/>
              <a:t>akhlak</a:t>
            </a:r>
            <a:r>
              <a:rPr lang="en-US" sz="3000" dirty="0"/>
              <a:t> </a:t>
            </a:r>
            <a:r>
              <a:rPr lang="en-US" sz="3000" dirty="0" err="1"/>
              <a:t>terpuji</a:t>
            </a:r>
            <a:r>
              <a:rPr lang="en-US" sz="3000" dirty="0"/>
              <a:t> </a:t>
            </a:r>
            <a:r>
              <a:rPr lang="en-US" sz="3000" dirty="0" err="1" smtClean="0"/>
              <a:t>dengan</a:t>
            </a:r>
            <a:r>
              <a:rPr lang="en-US" sz="3000" dirty="0" smtClean="0"/>
              <a:t> </a:t>
            </a:r>
            <a:r>
              <a:rPr lang="en-US" sz="3000" dirty="0" err="1" smtClean="0"/>
              <a:t>mencontohi</a:t>
            </a:r>
            <a:r>
              <a:rPr lang="en-US" sz="3000" dirty="0" smtClean="0"/>
              <a:t> </a:t>
            </a:r>
            <a:r>
              <a:rPr lang="en-US" sz="3000" dirty="0" err="1"/>
              <a:t>keperibadian</a:t>
            </a:r>
            <a:r>
              <a:rPr lang="en-US" sz="3000" dirty="0"/>
              <a:t> </a:t>
            </a:r>
            <a:r>
              <a:rPr lang="en-US" sz="3000" dirty="0" err="1"/>
              <a:t>mulia</a:t>
            </a:r>
            <a:r>
              <a:rPr lang="en-US" sz="3000" dirty="0"/>
              <a:t> </a:t>
            </a:r>
            <a:r>
              <a:rPr lang="en-US" sz="3000" dirty="0" err="1"/>
              <a:t>Nabi</a:t>
            </a:r>
            <a:r>
              <a:rPr lang="en-US" sz="3000" dirty="0"/>
              <a:t> Ibrahim as </a:t>
            </a:r>
            <a:r>
              <a:rPr lang="en-US" sz="3000" dirty="0" err="1"/>
              <a:t>dan</a:t>
            </a:r>
            <a:r>
              <a:rPr lang="en-US" sz="3000" dirty="0"/>
              <a:t> </a:t>
            </a:r>
            <a:r>
              <a:rPr lang="en-US" sz="3000" dirty="0" err="1"/>
              <a:t>Nabi</a:t>
            </a:r>
            <a:r>
              <a:rPr lang="en-US" sz="3000" dirty="0"/>
              <a:t> </a:t>
            </a:r>
            <a:r>
              <a:rPr lang="en-US" sz="3000" dirty="0" smtClean="0"/>
              <a:t>Ismail</a:t>
            </a:r>
            <a:endParaRPr lang="en-US" sz="3000" dirty="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7" name="Round Diagonal Corner Rectangle 6"/>
          <p:cNvSpPr/>
          <p:nvPr/>
        </p:nvSpPr>
        <p:spPr>
          <a:xfrm>
            <a:off x="331128" y="3271304"/>
            <a:ext cx="8482042" cy="1021792"/>
          </a:xfrm>
          <a:prstGeom prst="round2DiagRect">
            <a:avLst>
              <a:gd name="adj1" fmla="val 36767"/>
              <a:gd name="adj2" fmla="val 0"/>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w="28575">
            <a:solidFill>
              <a:schemeClr val="bg1"/>
            </a:solid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err="1"/>
              <a:t>merupakan</a:t>
            </a:r>
            <a:r>
              <a:rPr lang="en-US" sz="3000" dirty="0"/>
              <a:t> </a:t>
            </a:r>
            <a:r>
              <a:rPr lang="en-US" sz="3000" dirty="0" err="1"/>
              <a:t>satu</a:t>
            </a:r>
            <a:r>
              <a:rPr lang="en-US" sz="3000" dirty="0"/>
              <a:t> </a:t>
            </a:r>
            <a:r>
              <a:rPr lang="en-US" sz="3000" dirty="0" err="1"/>
              <a:t>bentuk</a:t>
            </a:r>
            <a:r>
              <a:rPr lang="en-US" sz="3000" dirty="0"/>
              <a:t> </a:t>
            </a:r>
            <a:r>
              <a:rPr lang="en-US" sz="3000" dirty="0" err="1"/>
              <a:t>kepedulian</a:t>
            </a:r>
            <a:r>
              <a:rPr lang="en-US" sz="3000" dirty="0"/>
              <a:t> </a:t>
            </a:r>
            <a:r>
              <a:rPr lang="en-US" sz="3000" dirty="0" err="1"/>
              <a:t>sosial</a:t>
            </a:r>
            <a:r>
              <a:rPr lang="en-US" sz="3000" dirty="0"/>
              <a:t> </a:t>
            </a:r>
            <a:r>
              <a:rPr lang="en-US" sz="3000" dirty="0" err="1"/>
              <a:t>dan</a:t>
            </a:r>
            <a:r>
              <a:rPr lang="en-US" sz="3000" dirty="0"/>
              <a:t> </a:t>
            </a:r>
            <a:r>
              <a:rPr lang="en-US" sz="3000" dirty="0" err="1"/>
              <a:t>kecaknaan</a:t>
            </a:r>
            <a:r>
              <a:rPr lang="en-US" sz="3000" dirty="0"/>
              <a:t> </a:t>
            </a:r>
            <a:r>
              <a:rPr lang="en-US" sz="3000" dirty="0" err="1"/>
              <a:t>dalam</a:t>
            </a:r>
            <a:r>
              <a:rPr lang="en-US" sz="3000" dirty="0"/>
              <a:t> </a:t>
            </a:r>
            <a:r>
              <a:rPr lang="en-US" sz="3000" dirty="0" err="1"/>
              <a:t>hidup</a:t>
            </a:r>
            <a:r>
              <a:rPr lang="en-US" sz="3000" dirty="0"/>
              <a:t> </a:t>
            </a:r>
            <a:r>
              <a:rPr lang="en-US" sz="3000" dirty="0" err="1"/>
              <a:t>bermasyarakat</a:t>
            </a:r>
            <a:endParaRPr lang="en-US" sz="3000" dirty="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endParaRPr>
          </a:p>
        </p:txBody>
      </p:sp>
      <p:sp>
        <p:nvSpPr>
          <p:cNvPr id="8" name="Round Diagonal Corner Rectangle 7"/>
          <p:cNvSpPr/>
          <p:nvPr/>
        </p:nvSpPr>
        <p:spPr>
          <a:xfrm>
            <a:off x="542972" y="4797152"/>
            <a:ext cx="8429684" cy="1368152"/>
          </a:xfrm>
          <a:prstGeom prst="round2DiagRect">
            <a:avLst>
              <a:gd name="adj1" fmla="val 36767"/>
              <a:gd name="adj2" fmla="val 0"/>
            </a:avLst>
          </a:prstGeom>
          <a:ln/>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3000" dirty="0" err="1" smtClean="0"/>
              <a:t>Sebagai</a:t>
            </a:r>
            <a:r>
              <a:rPr lang="en-US" sz="3000" dirty="0" smtClean="0"/>
              <a:t> </a:t>
            </a:r>
            <a:r>
              <a:rPr lang="en-US" sz="3000" dirty="0" err="1" smtClean="0"/>
              <a:t>amal</a:t>
            </a:r>
            <a:r>
              <a:rPr lang="en-US" sz="3000" dirty="0" smtClean="0"/>
              <a:t> </a:t>
            </a:r>
            <a:r>
              <a:rPr lang="en-US" sz="3000" dirty="0" err="1" smtClean="0"/>
              <a:t>soleh</a:t>
            </a:r>
            <a:r>
              <a:rPr lang="en-US" sz="3000" dirty="0" smtClean="0"/>
              <a:t> </a:t>
            </a:r>
            <a:r>
              <a:rPr lang="en-US" sz="3000" dirty="0"/>
              <a:t>yang </a:t>
            </a:r>
            <a:r>
              <a:rPr lang="en-US" sz="3000" dirty="0" err="1"/>
              <a:t>memberatkan</a:t>
            </a:r>
            <a:r>
              <a:rPr lang="en-US" sz="3000" dirty="0"/>
              <a:t> </a:t>
            </a:r>
            <a:r>
              <a:rPr lang="en-US" sz="3000" dirty="0" err="1"/>
              <a:t>mizan</a:t>
            </a:r>
            <a:r>
              <a:rPr lang="en-US" sz="3000" dirty="0"/>
              <a:t> (</a:t>
            </a:r>
            <a:r>
              <a:rPr lang="en-US" sz="3000" dirty="0" err="1"/>
              <a:t>neraca</a:t>
            </a:r>
            <a:r>
              <a:rPr lang="en-US" sz="3000" dirty="0"/>
              <a:t>) </a:t>
            </a:r>
            <a:r>
              <a:rPr lang="en-US" sz="3000" dirty="0" err="1"/>
              <a:t>amalan</a:t>
            </a:r>
            <a:r>
              <a:rPr lang="en-US" sz="3000" dirty="0"/>
              <a:t> </a:t>
            </a:r>
            <a:r>
              <a:rPr lang="en-US" sz="3000" dirty="0" err="1"/>
              <a:t>baik</a:t>
            </a:r>
            <a:r>
              <a:rPr lang="en-US" sz="3000" dirty="0"/>
              <a:t> </a:t>
            </a:r>
            <a:r>
              <a:rPr lang="en-US" sz="3000" dirty="0" err="1"/>
              <a:t>dan</a:t>
            </a:r>
            <a:r>
              <a:rPr lang="en-US" sz="3000" dirty="0"/>
              <a:t> </a:t>
            </a:r>
            <a:r>
              <a:rPr lang="en-US" sz="3000" dirty="0" err="1"/>
              <a:t>seterusnya</a:t>
            </a:r>
            <a:r>
              <a:rPr lang="en-US" sz="3000" dirty="0"/>
              <a:t> yang </a:t>
            </a:r>
            <a:r>
              <a:rPr lang="en-US" sz="3000" dirty="0" err="1"/>
              <a:t>meraih</a:t>
            </a:r>
            <a:r>
              <a:rPr lang="en-US" sz="3000" dirty="0"/>
              <a:t> </a:t>
            </a:r>
            <a:r>
              <a:rPr lang="en-US" sz="3000" dirty="0" err="1"/>
              <a:t>redha</a:t>
            </a:r>
            <a:r>
              <a:rPr lang="en-US" sz="3000" dirty="0"/>
              <a:t> </a:t>
            </a:r>
            <a:r>
              <a:rPr lang="en-US" sz="3000" dirty="0" err="1"/>
              <a:t>dan</a:t>
            </a:r>
            <a:r>
              <a:rPr lang="en-US" sz="3000" dirty="0"/>
              <a:t> </a:t>
            </a:r>
            <a:r>
              <a:rPr lang="en-US" sz="3000" dirty="0" err="1"/>
              <a:t>syurga</a:t>
            </a:r>
            <a:r>
              <a:rPr lang="en-US" sz="3000" dirty="0"/>
              <a:t> Allah S.w.t</a:t>
            </a:r>
            <a:endParaRPr lang="en-US" sz="3000" dirty="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endParaRPr>
          </a:p>
        </p:txBody>
      </p:sp>
    </p:spTree>
    <p:extLst>
      <p:ext uri="{BB962C8B-B14F-4D97-AF65-F5344CB8AC3E}">
        <p14:creationId xmlns:p14="http://schemas.microsoft.com/office/powerpoint/2010/main" val="24260695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6200" y="80392"/>
            <a:ext cx="9144000" cy="861774"/>
          </a:xfrm>
          <a:prstGeom prst="rect">
            <a:avLst/>
          </a:prstGeom>
        </p:spPr>
        <p:txBody>
          <a:bodyPr wrap="square">
            <a:spAutoFit/>
          </a:bodyPr>
          <a:lstStyle/>
          <a:p>
            <a:pPr algn="ctr"/>
            <a:r>
              <a:rPr lang="ar-SA" sz="5000" b="1" dirty="0">
                <a:latin typeface="Traditional Arabic" pitchFamily="18" charset="-78"/>
                <a:cs typeface="Traditional Arabic" pitchFamily="18" charset="-78"/>
              </a:rPr>
              <a:t>أعوذ بالله من الشيطان الرجيمَ</a:t>
            </a:r>
            <a:endParaRPr lang="en-US" sz="5000" dirty="0">
              <a:latin typeface="Traditional Arabic" pitchFamily="18" charset="-78"/>
              <a:cs typeface="Traditional Arabic" pitchFamily="18" charset="-78"/>
            </a:endParaRPr>
          </a:p>
        </p:txBody>
      </p:sp>
      <p:sp>
        <p:nvSpPr>
          <p:cNvPr id="3" name="Rectangle 2"/>
          <p:cNvSpPr/>
          <p:nvPr/>
        </p:nvSpPr>
        <p:spPr>
          <a:xfrm>
            <a:off x="228600" y="3789040"/>
            <a:ext cx="8915400" cy="2677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rtl="1"/>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Bermaksud</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Daging</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dan</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darah</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binatang</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korban</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atau</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hadiah</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itu</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tidak</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sekali</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-kali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akan</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sampai</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kepada</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Allah,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tetapi</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yang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sampai</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kepadaNya</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ialah</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amal</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yang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ikhlas</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yang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berdasarkan</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taqwa</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dari</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kamu</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Demikianlah</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Ia</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memudahkan</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binatang-binatang</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itu</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bagi</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kamu</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supaya</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kamu</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membesarkan</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Allah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kerana</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mendapat</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nikmat</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petunjukNya</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Dan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sampaikanlah</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berita</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gembira</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dengan</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balasan</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yang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sebaik-baiknya</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kepada</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orang-orang yang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berusaha</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supaya</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baik</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r>
              <a:rPr lang="en-US" sz="2400" dirty="0" err="1">
                <a:ln w="18415" cmpd="sng">
                  <a:solidFill>
                    <a:srgbClr val="FFFFFF"/>
                  </a:solidFill>
                  <a:prstDash val="solid"/>
                </a:ln>
                <a:solidFill>
                  <a:srgbClr val="FFFFFF"/>
                </a:solidFill>
                <a:effectLst>
                  <a:outerShdw blurRad="50800" dist="38100" dir="16200000" rotWithShape="0">
                    <a:prstClr val="black">
                      <a:alpha val="40000"/>
                    </a:prstClr>
                  </a:outerShdw>
                </a:effectLst>
              </a:rPr>
              <a:t>amalnya</a:t>
            </a:r>
            <a:r>
              <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a:t>
            </a:r>
            <a:r>
              <a:rPr lang="ms-MY" sz="2400" dirty="0">
                <a:ln w="18415" cmpd="sng">
                  <a:solidFill>
                    <a:srgbClr val="FFFFFF"/>
                  </a:solidFill>
                  <a:prstDash val="solid"/>
                </a:ln>
                <a:solidFill>
                  <a:srgbClr val="FFFFFF"/>
                </a:solidFill>
                <a:effectLst>
                  <a:outerShdw blurRad="50800" dist="38100" dir="16200000" rotWithShape="0">
                    <a:prstClr val="black">
                      <a:alpha val="40000"/>
                    </a:prstClr>
                  </a:outerShdw>
                </a:effectLst>
              </a:rPr>
              <a:t> </a:t>
            </a:r>
            <a:endParaRPr lang="en-US" sz="2400" dirty="0">
              <a:ln w="18415" cmpd="sng">
                <a:solidFill>
                  <a:srgbClr val="FFFFFF"/>
                </a:solidFill>
                <a:prstDash val="solid"/>
              </a:ln>
              <a:solidFill>
                <a:srgbClr val="FFFFFF"/>
              </a:solidFill>
              <a:effectLst>
                <a:outerShdw blurRad="50800" dist="38100" dir="16200000" rotWithShape="0">
                  <a:prstClr val="black">
                    <a:alpha val="40000"/>
                  </a:prstClr>
                </a:outerShdw>
              </a:effectLst>
            </a:endParaRPr>
          </a:p>
        </p:txBody>
      </p:sp>
      <p:sp>
        <p:nvSpPr>
          <p:cNvPr id="4" name="Rectangle 3"/>
          <p:cNvSpPr/>
          <p:nvPr/>
        </p:nvSpPr>
        <p:spPr>
          <a:xfrm>
            <a:off x="0" y="1336700"/>
            <a:ext cx="9144000" cy="2631490"/>
          </a:xfrm>
          <a:prstGeom prst="rect">
            <a:avLst/>
          </a:prstGeom>
          <a:solidFill>
            <a:schemeClr val="tx2">
              <a:alpha val="24000"/>
            </a:schemeClr>
          </a:solidFill>
        </p:spPr>
        <p:txBody>
          <a:bodyPr wrap="square">
            <a:spAutoFit/>
          </a:bodyPr>
          <a:lstStyle/>
          <a:p>
            <a:pPr algn="ctr"/>
            <a:r>
              <a:rPr lang="ar-SA" sz="5500" b="1" dirty="0">
                <a:ln w="12700">
                  <a:solidFill>
                    <a:schemeClr val="tx1"/>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لَنْ يَنَالَ اللَّهَ لُحُومُهَا وَلَا دِمَاؤُهَا وَلَٰكِنْ يَنَالُهُ التَّقْوَىٰ مِنْكُمْ ۚ كَذَٰلِكَ سَخَّرَهَا لَكُمْ لِتُكَبِّرُوا اللَّهَ عَلَىٰ مَا هَدَاكُمْ ۗ وَبَشِّرِ الْمُحْسِنِينَ</a:t>
            </a:r>
            <a:endParaRPr lang="en-MY" sz="5500" b="1" dirty="0">
              <a:ln w="12700">
                <a:solidFill>
                  <a:schemeClr val="tx1"/>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endParaRPr>
          </a:p>
        </p:txBody>
      </p:sp>
    </p:spTree>
    <p:extLst>
      <p:ext uri="{BB962C8B-B14F-4D97-AF65-F5344CB8AC3E}">
        <p14:creationId xmlns:p14="http://schemas.microsoft.com/office/powerpoint/2010/main" val="23109985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484040"/>
            <a:ext cx="9144000" cy="4524315"/>
          </a:xfrm>
          <a:prstGeom prst="rect">
            <a:avLst/>
          </a:prstGeom>
          <a:solidFill>
            <a:srgbClr val="00B0F0">
              <a:alpha val="16000"/>
            </a:srgbClr>
          </a:solid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800" b="1" i="0" u="none" strike="noStrike" kern="0" cap="none" spc="0" normalizeH="0" baseline="0" noProof="0" dirty="0" smtClean="0">
                <a:ln w="3175" cmpd="sng">
                  <a:noFill/>
                  <a:prstDash val="solid"/>
                </a:ln>
                <a:solidFill>
                  <a:srgbClr val="FFFF00"/>
                </a:solidFill>
                <a:effectLst>
                  <a:glow rad="101600">
                    <a:sysClr val="windowText" lastClr="000000">
                      <a:alpha val="60000"/>
                    </a:sysClr>
                  </a:glow>
                  <a:outerShdw blurRad="63500" dir="3600000" algn="tl" rotWithShape="0">
                    <a:srgbClr val="000000">
                      <a:alpha val="70000"/>
                    </a:srgbClr>
                  </a:outerShdw>
                </a:effectLst>
                <a:uLnTx/>
                <a:uFillTx/>
                <a:ea typeface="Times New Roman"/>
                <a:cs typeface="Traditional Arabic" pitchFamily="2" charset="-78"/>
              </a:rPr>
              <a:t>بَارَكَ اللهُ لِيْ وَلَكُمْ فِى الْقُرْآنِ الْعَظِيْمِ وَنَفَعَنِي وَإِيَّاكُمْ بِمَا فِيْهِ مِنَ الأيَاتِ وَالذِّكْرِ الْحَكِيْمِ وَتَقَبَّلَ مِنِّي وَمِنْكُمْ تِلاوَتَهُ إِنَّهُ هُوَ السَّمِيعُ الْعَلِيْمُ. أَقُوْلُ قَوْلِيْ هَذَا وَأَسْتَغْفِرُ اللهَ الْعَظِيْمَ لِيْ وَلَكُمْ وَلِسَائِرِ الْمُسْلِمِيْنَ وَالْمُسْلِمَاتِ وَالْمُؤْمِنِيْنَ وَالْمُؤْمِنَاتِ فَاسْتَغْفِرُوْهُ، فَيَا فَوْزَ الْمُسْتَغْفِرِيْنَ، وَياَ نَجَاةَ التّآئِبِينَ.</a:t>
            </a:r>
            <a:endParaRPr kumimoji="0" lang="en-MY" sz="4800" b="1" i="0" u="none" strike="noStrike" kern="0" cap="none" spc="0" normalizeH="0" baseline="0" noProof="0" dirty="0">
              <a:ln w="3175" cmpd="sng">
                <a:noFill/>
                <a:prstDash val="solid"/>
              </a:ln>
              <a:solidFill>
                <a:srgbClr val="FFFF00"/>
              </a:solidFill>
              <a:effectLst>
                <a:glow rad="101600">
                  <a:sysClr val="windowText" lastClr="000000">
                    <a:alpha val="60000"/>
                  </a:sysClr>
                </a:glow>
                <a:outerShdw blurRad="63500" dir="3600000" algn="tl" rotWithShape="0">
                  <a:srgbClr val="000000">
                    <a:alpha val="70000"/>
                  </a:srgbClr>
                </a:outerShdw>
              </a:effectLst>
              <a:uLnTx/>
              <a:uFillTx/>
              <a:cs typeface="Traditional Arabic" pitchFamily="2" charset="-78"/>
            </a:endParaRPr>
          </a:p>
        </p:txBody>
      </p:sp>
      <p:sp>
        <p:nvSpPr>
          <p:cNvPr id="3" name="AutoShape 9"/>
          <p:cNvSpPr>
            <a:spLocks noChangeArrowheads="1"/>
          </p:cNvSpPr>
          <p:nvPr/>
        </p:nvSpPr>
        <p:spPr bwMode="auto">
          <a:xfrm>
            <a:off x="228600" y="188640"/>
            <a:ext cx="2571776" cy="842986"/>
          </a:xfrm>
          <a:prstGeom prst="roundRect">
            <a:avLst>
              <a:gd name="adj" fmla="val 16667"/>
            </a:avLst>
          </a:prstGeom>
          <a:solidFill>
            <a:schemeClr val="accent6">
              <a:lumMod val="75000"/>
            </a:schemeClr>
          </a:solidFill>
          <a:ln w="38100">
            <a:solidFill>
              <a:schemeClr val="bg1"/>
            </a:solidFill>
            <a:round/>
            <a:headEnd/>
            <a:tailEnd/>
          </a:ln>
          <a:effectLst>
            <a:glow rad="101600">
              <a:schemeClr val="tx1">
                <a:alpha val="60000"/>
              </a:schemeClr>
            </a:glow>
            <a:prstShdw prst="shdw17" dist="17961" dir="2700000">
              <a:schemeClr val="bg1">
                <a:gamma/>
                <a:shade val="60000"/>
                <a:invGamma/>
              </a:schemeClr>
            </a:prstShdw>
          </a:effectLst>
        </p:spPr>
        <p:txBody>
          <a:bodyPr wrap="none" anchor="ctr"/>
          <a:lstStyle/>
          <a:p>
            <a:pPr algn="ctr" fontAlgn="auto">
              <a:spcBef>
                <a:spcPts val="0"/>
              </a:spcBef>
              <a:spcAft>
                <a:spcPts val="0"/>
              </a:spcAft>
              <a:defRPr/>
            </a:pP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PENUTUP</a:t>
            </a:r>
          </a:p>
        </p:txBody>
      </p:sp>
    </p:spTree>
    <p:extLst>
      <p:ext uri="{BB962C8B-B14F-4D97-AF65-F5344CB8AC3E}">
        <p14:creationId xmlns:p14="http://schemas.microsoft.com/office/powerpoint/2010/main" val="19704061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blogammar.com/wp-content/uploads/2012/11/do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360"/>
            <a:ext cx="9144000" cy="69743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761" y="2306341"/>
            <a:ext cx="9144000" cy="4524315"/>
          </a:xfrm>
          <a:prstGeom prst="rect">
            <a:avLst/>
          </a:prstGeom>
          <a:noFill/>
        </p:spPr>
        <p:txBody>
          <a:bodyPr wrap="square">
            <a:spAutoFit/>
          </a:bodyPr>
          <a:lstStyle/>
          <a:p>
            <a:pPr algn="ctr">
              <a:defRPr/>
            </a:pP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Aamiin</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Ya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Rabbal</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Aalamin</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t>
            </a:r>
          </a:p>
          <a:p>
            <a:pPr algn="ctr">
              <a:defRPr/>
            </a:pP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Tuhan</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Yang </a:t>
            </a: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Memperkenankan</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Doa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Orang-orang</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Yang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Taat</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Berilah</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Taufik</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Kepada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Kami</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p>
          <a:p>
            <a:pPr algn="ctr">
              <a:defRPr/>
            </a:pP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Di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Dalam</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Mentaatimu</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Ampunilah</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Kepada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Mereka</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Yang </a:t>
            </a:r>
          </a:p>
          <a:p>
            <a:pPr algn="ctr">
              <a:defRPr/>
            </a:pP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Memohon</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Keampunan</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t>
            </a:r>
          </a:p>
          <a:p>
            <a:pPr algn="ctr">
              <a:defRPr/>
            </a:pP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Aamiin</a:t>
            </a:r>
            <a:endPar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endParaRPr>
          </a:p>
        </p:txBody>
      </p:sp>
      <p:sp>
        <p:nvSpPr>
          <p:cNvPr id="5" name="Rectangle 4"/>
          <p:cNvSpPr/>
          <p:nvPr/>
        </p:nvSpPr>
        <p:spPr>
          <a:xfrm>
            <a:off x="0" y="282339"/>
            <a:ext cx="9144000" cy="646331"/>
          </a:xfrm>
          <a:prstGeom prst="rect">
            <a:avLst/>
          </a:pr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16200000" scaled="1"/>
            <a:tileRect/>
          </a:gradFill>
        </p:spPr>
        <p:txBody>
          <a:bodyPr wrap="square">
            <a:spAutoFit/>
          </a:bodyPr>
          <a:lstStyle/>
          <a:p>
            <a:pPr algn="ctr">
              <a:defRPr/>
            </a:pPr>
            <a:r>
              <a:rPr lang="en-US" sz="3600" dirty="0" err="1">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Doa</a:t>
            </a:r>
            <a:r>
              <a:rPr lang="en-US" sz="3600" dirty="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 </a:t>
            </a:r>
            <a:r>
              <a:rPr lang="en-US" sz="3600" dirty="0" err="1" smtClean="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Antara</a:t>
            </a:r>
            <a:r>
              <a:rPr lang="en-US" sz="3600" dirty="0" smtClean="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 </a:t>
            </a:r>
            <a:r>
              <a:rPr lang="en-US" sz="3600" dirty="0" err="1">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Dua</a:t>
            </a:r>
            <a:r>
              <a:rPr lang="en-US" sz="3600" dirty="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 </a:t>
            </a:r>
            <a:r>
              <a:rPr lang="en-US" sz="3600" dirty="0" err="1">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Khutbah</a:t>
            </a:r>
            <a:endParaRPr lang="en-US" sz="3600" dirty="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endParaRPr>
          </a:p>
        </p:txBody>
      </p:sp>
    </p:spTree>
    <p:extLst>
      <p:ext uri="{BB962C8B-B14F-4D97-AF65-F5344CB8AC3E}">
        <p14:creationId xmlns:p14="http://schemas.microsoft.com/office/powerpoint/2010/main" val="187720024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2.bp.blogspot.com/-KH8kU6ah4u0/ULtDldAi2xI/AAAAAAAACZA/QiXIYSfxKK4/s400/doa+dikabulk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3" cstate="print">
            <a:grayscl/>
          </a:blip>
          <a:srcRect/>
          <a:stretch>
            <a:fillRect/>
          </a:stretch>
        </p:blipFill>
        <p:spPr bwMode="auto">
          <a:xfrm>
            <a:off x="0" y="2958419"/>
            <a:ext cx="9144000" cy="1341438"/>
          </a:xfrm>
          <a:prstGeom prst="rect">
            <a:avLst/>
          </a:prstGeom>
          <a:noFill/>
          <a:ln w="9525">
            <a:noFill/>
            <a:miter lim="800000"/>
            <a:headEnd/>
            <a:tailEnd/>
          </a:ln>
          <a:effectLst>
            <a:glow rad="228600">
              <a:schemeClr val="tx1">
                <a:alpha val="40000"/>
              </a:schemeClr>
            </a:glow>
          </a:effectLst>
        </p:spPr>
      </p:pic>
      <p:pic>
        <p:nvPicPr>
          <p:cNvPr id="5" name="Picture 4"/>
          <p:cNvPicPr>
            <a:picLocks noChangeAspect="1" noChangeArrowheads="1"/>
          </p:cNvPicPr>
          <p:nvPr/>
        </p:nvPicPr>
        <p:blipFill>
          <a:blip r:embed="rId4" cstate="print"/>
          <a:srcRect l="12746" t="15909" r="12480"/>
          <a:stretch>
            <a:fillRect/>
          </a:stretch>
        </p:blipFill>
        <p:spPr bwMode="auto">
          <a:xfrm>
            <a:off x="990600" y="337457"/>
            <a:ext cx="7696200" cy="2819400"/>
          </a:xfrm>
          <a:prstGeom prst="rect">
            <a:avLst/>
          </a:prstGeom>
          <a:noFill/>
          <a:ln w="9525">
            <a:noFill/>
            <a:miter lim="800000"/>
            <a:headEnd/>
            <a:tailEnd/>
          </a:ln>
          <a:effectLst>
            <a:glow rad="63500">
              <a:schemeClr val="tx1">
                <a:lumMod val="95000"/>
                <a:lumOff val="5000"/>
                <a:alpha val="40000"/>
              </a:schemeClr>
            </a:glow>
            <a:innerShdw blurRad="114300">
              <a:prstClr val="black"/>
            </a:innerShdw>
            <a:reflection blurRad="6350" stA="50000" endA="300" endPos="38500" dist="50800" dir="5400000" sy="-100000" algn="bl" rotWithShape="0"/>
          </a:effectLst>
          <a:scene3d>
            <a:camera prst="perspectiveFront"/>
            <a:lightRig rig="threePt" dir="t"/>
          </a:scene3d>
        </p:spPr>
      </p:pic>
    </p:spTree>
    <p:extLst>
      <p:ext uri="{BB962C8B-B14F-4D97-AF65-F5344CB8AC3E}">
        <p14:creationId xmlns:p14="http://schemas.microsoft.com/office/powerpoint/2010/main" val="37095573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par>
                                <p:cTn id="8" presetID="21"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4)">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410579"/>
            <a:ext cx="9144000" cy="1938992"/>
          </a:xfrm>
          <a:prstGeom prst="rect">
            <a:avLst/>
          </a:prstGeom>
          <a:solidFill>
            <a:srgbClr val="002060">
              <a:alpha val="38000"/>
            </a:srgbClr>
          </a:solidFill>
        </p:spPr>
        <p:txBody>
          <a:bodyPr wrap="square">
            <a:spAutoFit/>
          </a:bodyPr>
          <a:lstStyle/>
          <a:p>
            <a:pPr algn="ctr" rtl="1"/>
            <a:r>
              <a:rPr lang="ar-SA" sz="60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وَأَشْهَدُ أَنْ لآ إِلَهَ إِلاَّ اللهُ وَحْدَهُ لاَ شَرِيْكَ لَهُ، وَأَشْهَدُ أَنَّ مُحَمَّدًا عَبْدُهُ وَرَسُوْلُهُ</a:t>
            </a:r>
            <a:endParaRPr lang="ms-MY" sz="6000"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2" charset="-78"/>
              <a:cs typeface="Traditional Arabic" pitchFamily="2" charset="-78"/>
            </a:endParaRPr>
          </a:p>
        </p:txBody>
      </p:sp>
      <p:sp>
        <p:nvSpPr>
          <p:cNvPr id="3" name="Rectangle 2"/>
          <p:cNvSpPr/>
          <p:nvPr/>
        </p:nvSpPr>
        <p:spPr>
          <a:xfrm>
            <a:off x="714348" y="188640"/>
            <a:ext cx="7500990" cy="646331"/>
          </a:xfrm>
          <a:prstGeom prst="rect">
            <a:avLst/>
          </a:prstGeom>
        </p:spPr>
        <p:txBody>
          <a:bodyPr wrap="square">
            <a:spAutoFit/>
          </a:bodyPr>
          <a:lstStyle/>
          <a:p>
            <a:pPr algn="ctr" fontAlgn="auto">
              <a:spcBef>
                <a:spcPts val="0"/>
              </a:spcBef>
              <a:spcAft>
                <a:spcPts val="0"/>
              </a:spcAft>
              <a:defRPr/>
            </a:pPr>
            <a:r>
              <a:rPr lang="en-US" sz="36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Syahadah</a:t>
            </a:r>
            <a:endParaRPr lang="en-US" sz="36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TextBox 3"/>
          <p:cNvSpPr txBox="1"/>
          <p:nvPr/>
        </p:nvSpPr>
        <p:spPr>
          <a:xfrm>
            <a:off x="214282" y="3846002"/>
            <a:ext cx="8643998" cy="1815882"/>
          </a:xfrm>
          <a:prstGeom prst="rect">
            <a:avLst/>
          </a:prstGeom>
          <a:noFill/>
          <a:ln w="12700">
            <a:noFill/>
          </a:ln>
        </p:spPr>
        <p:txBody>
          <a:bodyPr wrap="square">
            <a:spAutoFit/>
          </a:bodyPr>
          <a:lstStyle/>
          <a:p>
            <a:pPr algn="ctr" fontAlgn="auto">
              <a:spcBef>
                <a:spcPts val="0"/>
              </a:spcBef>
              <a:spcAft>
                <a:spcPts val="0"/>
              </a:spcAft>
              <a:defRPr/>
            </a:pP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aku</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bersaksi</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bahawa</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sesungguhnya</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tiada</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tuhan</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melainkan</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Allah Yang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Maha</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Esa</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aku</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bersaksi</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bahawa</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nabi</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Muhammad S.A.W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hambaNya</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rasulNya</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t>
            </a:r>
            <a:endParaRPr lang="en-US" sz="2800" b="1" dirty="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13916162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88640"/>
            <a:ext cx="8839200" cy="584775"/>
          </a:xfrm>
          <a:prstGeom prst="rect">
            <a:avLst/>
          </a:prstGeom>
        </p:spPr>
        <p:txBody>
          <a:bodyPr>
            <a:spAutoFit/>
          </a:bodyPr>
          <a:lstStyle/>
          <a:p>
            <a:pPr algn="ctr">
              <a:defRPr/>
            </a:pPr>
            <a:r>
              <a:rPr lang="en-US" sz="3200"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Pujian</a:t>
            </a:r>
            <a:r>
              <a:rPr lang="en-US" sz="3200"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3200"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Kepada</a:t>
            </a:r>
            <a:r>
              <a:rPr lang="en-US" sz="3200"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Allah S.W.T.</a:t>
            </a:r>
          </a:p>
        </p:txBody>
      </p:sp>
      <p:sp>
        <p:nvSpPr>
          <p:cNvPr id="3" name="Rectangle 2"/>
          <p:cNvSpPr/>
          <p:nvPr/>
        </p:nvSpPr>
        <p:spPr>
          <a:xfrm>
            <a:off x="0" y="1545962"/>
            <a:ext cx="9144000" cy="2215991"/>
          </a:xfrm>
          <a:prstGeom prst="rect">
            <a:avLst/>
          </a:prstGeom>
          <a:solidFill>
            <a:srgbClr val="002060">
              <a:alpha val="22000"/>
            </a:srgbClr>
          </a:solidFill>
        </p:spPr>
        <p:txBody>
          <a:bodyPr wrap="square">
            <a:spAutoFit/>
          </a:bodyPr>
          <a:lstStyle/>
          <a:p>
            <a:pPr algn="ctr" rtl="1">
              <a:defRPr/>
            </a:pPr>
            <a:r>
              <a:rPr lang="ar-SA" sz="13800" b="1" dirty="0" smtClean="0">
                <a:ln w="3175" cmpd="sng">
                  <a:solidFill>
                    <a:sysClr val="windowText" lastClr="000000"/>
                  </a:solidFill>
                  <a:prstDash val="solid"/>
                </a:ln>
                <a:solidFill>
                  <a:srgbClr val="FFFF00"/>
                </a:solidFill>
                <a:effectLst>
                  <a:glow rad="63500">
                    <a:prstClr val="black">
                      <a:alpha val="40000"/>
                    </a:prstClr>
                  </a:glow>
                  <a:outerShdw blurRad="38100" dist="38100" dir="2700000" algn="tl">
                    <a:srgbClr val="000000">
                      <a:alpha val="43137"/>
                    </a:srgbClr>
                  </a:outerShdw>
                </a:effectLst>
                <a:cs typeface="Traditional Arabic" pitchFamily="2" charset="-78"/>
              </a:rPr>
              <a:t>الْحَمْدُ لِلَّهِ</a:t>
            </a:r>
            <a:endParaRPr lang="en-US" sz="13800" b="1" dirty="0">
              <a:ln w="3175" cmpd="sng">
                <a:solidFill>
                  <a:sysClr val="windowText" lastClr="000000"/>
                </a:solidFill>
                <a:prstDash val="solid"/>
              </a:ln>
              <a:solidFill>
                <a:srgbClr val="FFFF00"/>
              </a:solidFill>
              <a:effectLst>
                <a:glow rad="63500">
                  <a:prstClr val="black">
                    <a:alpha val="40000"/>
                  </a:prstClr>
                </a:glow>
                <a:outerShdw blurRad="38100" dist="38100" dir="2700000" algn="tl">
                  <a:srgbClr val="000000">
                    <a:alpha val="43137"/>
                  </a:srgbClr>
                </a:outerShdw>
              </a:effectLst>
              <a:cs typeface="Traditional Arabic" pitchFamily="2" charset="-78"/>
            </a:endParaRPr>
          </a:p>
        </p:txBody>
      </p:sp>
      <p:sp>
        <p:nvSpPr>
          <p:cNvPr id="4" name="TextBox 3"/>
          <p:cNvSpPr txBox="1"/>
          <p:nvPr/>
        </p:nvSpPr>
        <p:spPr>
          <a:xfrm>
            <a:off x="428596" y="3957064"/>
            <a:ext cx="8572528" cy="1446550"/>
          </a:xfrm>
          <a:prstGeom prst="rect">
            <a:avLst/>
          </a:prstGeom>
          <a:noFill/>
          <a:ln w="57150">
            <a:noFill/>
          </a:ln>
        </p:spPr>
        <p:txBody>
          <a:bodyPr wrap="square">
            <a:spAutoFit/>
          </a:bodyPr>
          <a:lstStyle/>
          <a:p>
            <a:pPr algn="ctr">
              <a:defRPr/>
            </a:pPr>
            <a:r>
              <a:rPr lang="en-US" sz="4400" b="1" dirty="0" err="1">
                <a:ln>
                  <a:solidFill>
                    <a:prstClr val="black"/>
                  </a:solidFill>
                </a:ln>
                <a:solidFill>
                  <a:prstClr val="white"/>
                </a:solidFill>
                <a:effectLst>
                  <a:glow rad="101600">
                    <a:prstClr val="black">
                      <a:alpha val="60000"/>
                    </a:prst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Segala</a:t>
            </a:r>
            <a:r>
              <a:rPr lang="en-US" sz="4400" b="1" dirty="0">
                <a:ln>
                  <a:solidFill>
                    <a:prstClr val="black"/>
                  </a:solidFill>
                </a:ln>
                <a:solidFill>
                  <a:prstClr val="white"/>
                </a:solidFill>
                <a:effectLst>
                  <a:glow rad="101600">
                    <a:prstClr val="black">
                      <a:alpha val="60000"/>
                    </a:prst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4400" b="1" dirty="0" err="1">
                <a:ln>
                  <a:solidFill>
                    <a:prstClr val="black"/>
                  </a:solidFill>
                </a:ln>
                <a:solidFill>
                  <a:prstClr val="white"/>
                </a:solidFill>
                <a:effectLst>
                  <a:glow rad="101600">
                    <a:prstClr val="black">
                      <a:alpha val="60000"/>
                    </a:prst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puji-pujian</a:t>
            </a:r>
            <a:r>
              <a:rPr lang="en-US" sz="4400" b="1" dirty="0">
                <a:ln>
                  <a:solidFill>
                    <a:prstClr val="black"/>
                  </a:solidFill>
                </a:ln>
                <a:solidFill>
                  <a:prstClr val="white"/>
                </a:solidFill>
                <a:effectLst>
                  <a:glow rad="101600">
                    <a:prstClr val="black">
                      <a:alpha val="60000"/>
                    </a:prst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4400" b="1" dirty="0" err="1">
                <a:ln>
                  <a:solidFill>
                    <a:prstClr val="black"/>
                  </a:solidFill>
                </a:ln>
                <a:solidFill>
                  <a:prstClr val="white"/>
                </a:solidFill>
                <a:effectLst>
                  <a:glow rad="101600">
                    <a:prstClr val="black">
                      <a:alpha val="60000"/>
                    </a:prst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hanya</a:t>
            </a:r>
            <a:r>
              <a:rPr lang="en-US" sz="4400" b="1" dirty="0">
                <a:ln>
                  <a:solidFill>
                    <a:prstClr val="black"/>
                  </a:solidFill>
                </a:ln>
                <a:solidFill>
                  <a:prstClr val="white"/>
                </a:solidFill>
                <a:effectLst>
                  <a:glow rad="101600">
                    <a:prstClr val="black">
                      <a:alpha val="60000"/>
                    </a:prst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4400" b="1" dirty="0" err="1">
                <a:ln>
                  <a:solidFill>
                    <a:prstClr val="black"/>
                  </a:solidFill>
                </a:ln>
                <a:solidFill>
                  <a:prstClr val="white"/>
                </a:solidFill>
                <a:effectLst>
                  <a:glow rad="101600">
                    <a:prstClr val="black">
                      <a:alpha val="60000"/>
                    </a:prst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bagi</a:t>
            </a:r>
            <a:r>
              <a:rPr lang="en-US" sz="4400" b="1" dirty="0">
                <a:ln>
                  <a:solidFill>
                    <a:prstClr val="black"/>
                  </a:solidFill>
                </a:ln>
                <a:solidFill>
                  <a:prstClr val="white"/>
                </a:solidFill>
                <a:effectLst>
                  <a:glow rad="101600">
                    <a:prstClr val="black">
                      <a:alpha val="60000"/>
                    </a:prst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Allah S.W.T</a:t>
            </a:r>
            <a:r>
              <a:rPr lang="en-US" sz="4400" b="1" dirty="0" smtClean="0">
                <a:ln>
                  <a:solidFill>
                    <a:prstClr val="black"/>
                  </a:solidFill>
                </a:ln>
                <a:solidFill>
                  <a:prstClr val="white"/>
                </a:solidFill>
                <a:effectLst>
                  <a:glow rad="101600">
                    <a:prstClr val="black">
                      <a:alpha val="60000"/>
                    </a:prst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a:t>
            </a:r>
            <a:r>
              <a:rPr lang="ar-SA" sz="4400" b="1" dirty="0" smtClean="0">
                <a:ln>
                  <a:solidFill>
                    <a:prstClr val="black"/>
                  </a:solidFill>
                </a:ln>
                <a:solidFill>
                  <a:prstClr val="white"/>
                </a:solidFill>
                <a:effectLst>
                  <a:glow rad="101600">
                    <a:prstClr val="black">
                      <a:alpha val="60000"/>
                    </a:prstClr>
                  </a:glow>
                  <a:outerShdw blurRad="50800" dist="38100" dir="5400000" algn="t" rotWithShape="0">
                    <a:prstClr val="black">
                      <a:alpha val="40000"/>
                    </a:prstClr>
                  </a:outerShdw>
                </a:effectLst>
                <a:latin typeface="Arial Black" pitchFamily="34" charset="0"/>
                <a:ea typeface="Arial Unicode MS" pitchFamily="34" charset="-128"/>
              </a:rPr>
              <a:t> </a:t>
            </a:r>
            <a:endParaRPr lang="en-US" sz="4400" b="1" dirty="0">
              <a:ln>
                <a:solidFill>
                  <a:prstClr val="black"/>
                </a:solidFill>
              </a:ln>
              <a:solidFill>
                <a:prstClr val="white"/>
              </a:solidFill>
              <a:effectLst>
                <a:glow rad="101600">
                  <a:prstClr val="black">
                    <a:alpha val="60000"/>
                  </a:prst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6868719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394321"/>
            <a:ext cx="9144000" cy="1754326"/>
          </a:xfrm>
          <a:prstGeom prst="rect">
            <a:avLst/>
          </a:prstGeom>
          <a:solidFill>
            <a:srgbClr val="002060">
              <a:alpha val="20000"/>
            </a:srgbClr>
          </a:solidFill>
        </p:spPr>
        <p:txBody>
          <a:bodyPr wrap="square">
            <a:spAutoFit/>
          </a:bodyPr>
          <a:lstStyle/>
          <a:p>
            <a:pPr algn="ctr" rtl="1"/>
            <a:r>
              <a:rPr lang="ar-SA" sz="54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وَأَشْهَدُ أَنْ لآ إِلَهَ إِلاَّ اللهُ وَحْدَهُ لاَ شَرِيْكَ لَهُ، </a:t>
            </a:r>
            <a:r>
              <a:rPr lang="ar-SA" sz="5400" b="1"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وَأَشْهَدُ أَنَّ سَيِّدَنَا مُحَمَّدًا </a:t>
            </a:r>
            <a:r>
              <a:rPr lang="ar-SA" sz="54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عَبْدُهُ وَرَسُوْلُهُ </a:t>
            </a:r>
            <a:endParaRPr lang="ms-MY" sz="5400" dirty="0">
              <a:solidFill>
                <a:srgbClr val="FFFF00"/>
              </a:solidFill>
              <a:effectLst>
                <a:glow rad="101600">
                  <a:prstClr val="black">
                    <a:alpha val="60000"/>
                  </a:prstClr>
                </a:glow>
                <a:outerShdw blurRad="38100" dist="38100" dir="2700000" algn="tl">
                  <a:srgbClr val="000000">
                    <a:alpha val="43137"/>
                  </a:srgbClr>
                </a:outerShdw>
              </a:effectLst>
              <a:latin typeface="Traditional Arabic" pitchFamily="18" charset="-78"/>
              <a:cs typeface="Traditional Arabic" pitchFamily="2" charset="-78"/>
            </a:endParaRPr>
          </a:p>
        </p:txBody>
      </p:sp>
      <p:sp>
        <p:nvSpPr>
          <p:cNvPr id="3" name="TextBox 2"/>
          <p:cNvSpPr txBox="1"/>
          <p:nvPr/>
        </p:nvSpPr>
        <p:spPr>
          <a:xfrm>
            <a:off x="214282" y="3724711"/>
            <a:ext cx="8643998" cy="2246769"/>
          </a:xfrm>
          <a:prstGeom prst="rect">
            <a:avLst/>
          </a:prstGeom>
          <a:noFill/>
          <a:ln w="12700">
            <a:noFill/>
          </a:ln>
        </p:spPr>
        <p:txBody>
          <a:bodyPr wrap="square">
            <a:spAutoFit/>
          </a:bodyPr>
          <a:lstStyle/>
          <a:p>
            <a:pPr algn="ctr">
              <a:defRPr/>
            </a:pPr>
            <a:r>
              <a:rPr lang="en-US" sz="2800" b="1" dirty="0"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 </a:t>
            </a:r>
            <a:r>
              <a:rPr lang="en-US" sz="2800" b="1" dirty="0" err="1"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aku</a:t>
            </a:r>
            <a:r>
              <a:rPr lang="en-US" sz="2800" b="1" dirty="0"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bersaksi</a:t>
            </a:r>
            <a:r>
              <a:rPr lang="en-US" sz="2800" b="1" dirty="0"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bahawa</a:t>
            </a:r>
            <a:r>
              <a:rPr lang="en-US" sz="2800" b="1" dirty="0"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sesungguhnya</a:t>
            </a:r>
            <a:r>
              <a:rPr lang="en-US" sz="2800" b="1" dirty="0"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tiada</a:t>
            </a:r>
            <a:r>
              <a:rPr lang="en-US" sz="2800" b="1" dirty="0"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tuhan</a:t>
            </a:r>
            <a:r>
              <a:rPr lang="en-US" sz="2800" b="1" dirty="0"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melainkan</a:t>
            </a:r>
            <a:r>
              <a:rPr lang="en-US" sz="2800" b="1" dirty="0"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Allah, </a:t>
            </a:r>
            <a:r>
              <a:rPr lang="en-US" sz="2800" b="1" dirty="0" err="1"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KeesaanNya</a:t>
            </a:r>
            <a:r>
              <a:rPr lang="en-US" sz="2800" b="1" dirty="0"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tiada</a:t>
            </a:r>
            <a:r>
              <a:rPr lang="en-US" sz="2800" b="1" dirty="0"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sekutu</a:t>
            </a:r>
            <a:r>
              <a:rPr lang="en-US" sz="2800" b="1" dirty="0"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bagiNya</a:t>
            </a:r>
            <a:r>
              <a:rPr lang="en-US" sz="2800" b="1" dirty="0"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a:t>
            </a:r>
            <a:r>
              <a:rPr lang="en-US" sz="2800" b="1" dirty="0"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juga</a:t>
            </a:r>
            <a:r>
              <a:rPr lang="en-US" sz="2800" b="1" dirty="0"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aku</a:t>
            </a:r>
            <a:r>
              <a:rPr lang="en-US" sz="2800" b="1" dirty="0"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bersaksi</a:t>
            </a:r>
            <a:r>
              <a:rPr lang="en-US" sz="2800" b="1" dirty="0"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bahawa</a:t>
            </a:r>
            <a:r>
              <a:rPr lang="en-US" sz="2800" b="1" dirty="0"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nabi</a:t>
            </a:r>
            <a:r>
              <a:rPr lang="en-US" sz="2800" b="1" dirty="0"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Muhammad S.A.W </a:t>
            </a:r>
            <a:r>
              <a:rPr lang="en-US" sz="2800" b="1" dirty="0" err="1"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hambaNya</a:t>
            </a:r>
            <a:r>
              <a:rPr lang="en-US" sz="2800" b="1" dirty="0"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a:t>
            </a:r>
            <a:r>
              <a:rPr lang="en-US" sz="2800" b="1" dirty="0"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rasulNya</a:t>
            </a:r>
            <a:r>
              <a:rPr lang="en-US" sz="2800" b="1" dirty="0" smtClean="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t>
            </a:r>
            <a:endParaRPr lang="en-US" sz="2800" b="1" dirty="0">
              <a:ln w="6350">
                <a:solidFill>
                  <a:prstClr val="black"/>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endParaRPr>
          </a:p>
        </p:txBody>
      </p:sp>
      <p:sp>
        <p:nvSpPr>
          <p:cNvPr id="4" name="Rectangle 3"/>
          <p:cNvSpPr/>
          <p:nvPr/>
        </p:nvSpPr>
        <p:spPr>
          <a:xfrm>
            <a:off x="714348" y="188640"/>
            <a:ext cx="7500990" cy="646331"/>
          </a:xfrm>
          <a:prstGeom prst="rect">
            <a:avLst/>
          </a:prstGeom>
        </p:spPr>
        <p:txBody>
          <a:bodyPr wrap="square">
            <a:spAutoFit/>
          </a:bodyPr>
          <a:lstStyle/>
          <a:p>
            <a:pPr algn="ctr">
              <a:defRPr/>
            </a:pPr>
            <a:r>
              <a:rPr lang="en-US" sz="36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Syahadah</a:t>
            </a:r>
            <a:endParaRPr lang="en-US" sz="3600"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5338174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448453"/>
            <a:ext cx="9144000" cy="1754326"/>
          </a:xfrm>
          <a:prstGeom prst="rect">
            <a:avLst/>
          </a:prstGeom>
          <a:solidFill>
            <a:srgbClr val="002060">
              <a:alpha val="25000"/>
            </a:srgbClr>
          </a:solidFill>
        </p:spPr>
        <p:txBody>
          <a:bodyPr wrap="square">
            <a:spAutoFit/>
          </a:bodyPr>
          <a:lstStyle/>
          <a:p>
            <a:pPr algn="ctr" rtl="1"/>
            <a:r>
              <a:rPr lang="ar-SA" sz="54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اللَّهُمَّ صَلِّ وَسَلِّمْ </a:t>
            </a:r>
            <a:r>
              <a:rPr lang="ar-SA" sz="54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وَبَارِكْ عَلَى </a:t>
            </a:r>
            <a:r>
              <a:rPr lang="ar-SA" sz="54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سَيِّدَنَا مُحَمَّدٍ وَعَلَى آلِهِ وَأَصْحَابِهِ أَجْمَعِينَ.</a:t>
            </a:r>
            <a:endParaRPr lang="ms-MY" sz="5400" dirty="0">
              <a:solidFill>
                <a:srgbClr val="FFFF00"/>
              </a:solidFill>
              <a:effectLst>
                <a:glow rad="101600">
                  <a:prstClr val="black">
                    <a:alpha val="60000"/>
                  </a:prstClr>
                </a:glow>
                <a:outerShdw blurRad="38100" dist="38100" dir="2700000" algn="tl">
                  <a:srgbClr val="000000">
                    <a:alpha val="43137"/>
                  </a:srgbClr>
                </a:outerShdw>
              </a:effectLst>
              <a:latin typeface="Traditional Arabic" pitchFamily="2" charset="-78"/>
              <a:cs typeface="Traditional Arabic" pitchFamily="2" charset="-78"/>
            </a:endParaRPr>
          </a:p>
        </p:txBody>
      </p:sp>
      <p:sp>
        <p:nvSpPr>
          <p:cNvPr id="3" name="TextBox 2"/>
          <p:cNvSpPr txBox="1"/>
          <p:nvPr/>
        </p:nvSpPr>
        <p:spPr>
          <a:xfrm>
            <a:off x="428596" y="3600562"/>
            <a:ext cx="8286808" cy="2554545"/>
          </a:xfrm>
          <a:prstGeom prst="rect">
            <a:avLst/>
          </a:prstGeom>
          <a:noFill/>
          <a:ln w="57150">
            <a:noFill/>
          </a:ln>
        </p:spPr>
        <p:txBody>
          <a:bodyPr wrap="square">
            <a:spAutoFit/>
          </a:bodyPr>
          <a:lstStyle/>
          <a:p>
            <a:pPr algn="ctr">
              <a:defRPr/>
            </a:pPr>
            <a:r>
              <a:rPr lang="en-US" sz="3200" dirty="0" err="1"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Ya</a:t>
            </a:r>
            <a:r>
              <a:rPr lang="en-US" sz="3200" dirty="0"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Allah, </a:t>
            </a:r>
            <a:r>
              <a:rPr lang="en-US" sz="3200" dirty="0" err="1"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Cucurilah</a:t>
            </a:r>
            <a:r>
              <a:rPr lang="en-US" sz="3200" dirty="0"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rahmat</a:t>
            </a:r>
            <a:r>
              <a:rPr lang="en-US" sz="3200" dirty="0"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kesejahteraan</a:t>
            </a:r>
            <a:r>
              <a:rPr lang="en-US" sz="3200" dirty="0"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3200" dirty="0"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keberkatan</a:t>
            </a:r>
            <a:r>
              <a:rPr lang="en-US" sz="3200" dirty="0"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3200" dirty="0"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3200" dirty="0"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junjungan</a:t>
            </a:r>
            <a:r>
              <a:rPr lang="en-US" sz="3200" dirty="0"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kami </a:t>
            </a:r>
            <a:r>
              <a:rPr lang="en-US" sz="3200" dirty="0" err="1"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Nabi</a:t>
            </a:r>
            <a:r>
              <a:rPr lang="en-US" sz="3200" dirty="0"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Muhammad S.A.W </a:t>
            </a:r>
            <a:r>
              <a:rPr lang="en-US" sz="3200" dirty="0" err="1"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3200" dirty="0"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3200" dirty="0"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3200" dirty="0"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keluarganya</a:t>
            </a:r>
            <a:r>
              <a:rPr lang="en-US" sz="3200" dirty="0"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3200" dirty="0"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para</a:t>
            </a:r>
            <a:r>
              <a:rPr lang="en-US" sz="3200" dirty="0"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sahabatnya</a:t>
            </a:r>
            <a:r>
              <a:rPr lang="en-US" sz="3200" dirty="0" smtClean="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
            </a:r>
            <a:endParaRPr lang="en-US" sz="3200" dirty="0">
              <a:ln w="952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endParaRPr>
          </a:p>
        </p:txBody>
      </p:sp>
      <p:sp>
        <p:nvSpPr>
          <p:cNvPr id="4" name="Rectangle 3"/>
          <p:cNvSpPr/>
          <p:nvPr/>
        </p:nvSpPr>
        <p:spPr>
          <a:xfrm>
            <a:off x="251520" y="44624"/>
            <a:ext cx="8678198" cy="954107"/>
          </a:xfrm>
          <a:prstGeom prst="rect">
            <a:avLst/>
          </a:prstGeom>
        </p:spPr>
        <p:txBody>
          <a:bodyPr wrap="square">
            <a:spAutoFit/>
          </a:bodyPr>
          <a:lstStyle/>
          <a:p>
            <a:pPr algn="ctr">
              <a:defRPr/>
            </a:pPr>
            <a:r>
              <a:rPr lang="en-US" sz="28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Selawat</a:t>
            </a: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8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Ke</a:t>
            </a: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8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Atas</a:t>
            </a: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p>
          <a:p>
            <a:pPr algn="ctr">
              <a:defRPr/>
            </a:pPr>
            <a:r>
              <a:rPr lang="en-US" sz="28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Nabi</a:t>
            </a: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Muhammad S.A.W</a:t>
            </a:r>
            <a:endParaRPr lang="en-US" sz="2800"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3099100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43108" y="228600"/>
            <a:ext cx="4419600" cy="646331"/>
          </a:xfrm>
          <a:prstGeom prst="rect">
            <a:avLst/>
          </a:prstGeom>
          <a:noFill/>
        </p:spPr>
        <p:txBody>
          <a:bodyPr>
            <a:spAutoFit/>
          </a:bodyPr>
          <a:lstStyle/>
          <a:p>
            <a:pPr algn="ctr">
              <a:defRPr/>
            </a:pPr>
            <a:r>
              <a:rPr lang="en-US" sz="3600" dirty="0" err="1" smtClean="0">
                <a:ln w="317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rPr>
              <a:t>Seruan</a:t>
            </a:r>
            <a:endParaRPr lang="en-US" sz="3600" dirty="0">
              <a:ln w="317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ndParaRPr>
          </a:p>
        </p:txBody>
      </p:sp>
      <p:sp>
        <p:nvSpPr>
          <p:cNvPr id="3" name="Round Diagonal Corner Rectangle 2"/>
          <p:cNvSpPr/>
          <p:nvPr/>
        </p:nvSpPr>
        <p:spPr>
          <a:xfrm>
            <a:off x="1331640" y="4005064"/>
            <a:ext cx="6278250" cy="2071678"/>
          </a:xfrm>
          <a:prstGeom prst="round2DiagRect">
            <a:avLst>
              <a:gd name="adj1" fmla="val 36767"/>
              <a:gd name="adj2" fmla="val 0"/>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w="28575">
            <a:solidFill>
              <a:schemeClr val="bg1"/>
            </a:solid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Sabda</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Rasulluah</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SAW(yang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bermaksud</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Puasa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Arafah</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menghapus</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dosa-dosa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tahun</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lalu</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dan</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tahun</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selepasnya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Riwayat</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Muslim).</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charset="0"/>
            </a:endParaRPr>
          </a:p>
        </p:txBody>
      </p:sp>
      <p:sp>
        <p:nvSpPr>
          <p:cNvPr id="4" name="Round Diagonal Corner Rectangle 3"/>
          <p:cNvSpPr/>
          <p:nvPr/>
        </p:nvSpPr>
        <p:spPr>
          <a:xfrm>
            <a:off x="3259879" y="1594759"/>
            <a:ext cx="5562600" cy="1600200"/>
          </a:xfrm>
          <a:prstGeom prst="round2DiagRect">
            <a:avLst>
              <a:gd name="adj1" fmla="val 14211"/>
              <a:gd name="adj2" fmla="val 0"/>
            </a:avLst>
          </a:prstGeom>
          <a:gradFill flip="none" rotWithShape="1">
            <a:gsLst>
              <a:gs pos="0">
                <a:srgbClr val="33CC33">
                  <a:shade val="30000"/>
                  <a:satMod val="115000"/>
                </a:srgbClr>
              </a:gs>
              <a:gs pos="50000">
                <a:srgbClr val="33CC33">
                  <a:shade val="67500"/>
                  <a:satMod val="115000"/>
                </a:srgbClr>
              </a:gs>
              <a:gs pos="100000">
                <a:srgbClr val="33CC33">
                  <a:shade val="100000"/>
                  <a:satMod val="115000"/>
                </a:srgbClr>
              </a:gs>
            </a:gsLst>
            <a:lin ang="5400000" scaled="1"/>
            <a:tileRect/>
          </a:gradFill>
          <a:ln w="28575">
            <a:solidFill>
              <a:schemeClr val="bg1"/>
            </a:solid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err="1"/>
              <a:t>disunatkan</a:t>
            </a:r>
            <a:r>
              <a:rPr lang="en-US" sz="2800" dirty="0"/>
              <a:t> </a:t>
            </a:r>
            <a:r>
              <a:rPr lang="en-US" sz="2800" dirty="0" err="1"/>
              <a:t>untuk</a:t>
            </a:r>
            <a:r>
              <a:rPr lang="en-US" sz="2800" dirty="0"/>
              <a:t> </a:t>
            </a:r>
            <a:r>
              <a:rPr lang="en-US" sz="2800" dirty="0" err="1"/>
              <a:t>berpuasa</a:t>
            </a:r>
            <a:r>
              <a:rPr lang="en-US" sz="2800" dirty="0"/>
              <a:t> </a:t>
            </a:r>
            <a:r>
              <a:rPr lang="en-US" sz="2800" dirty="0" err="1"/>
              <a:t>Arafah</a:t>
            </a:r>
            <a:r>
              <a:rPr lang="en-US" sz="2800" dirty="0"/>
              <a:t> </a:t>
            </a:r>
            <a:r>
              <a:rPr lang="en-US" sz="2800" dirty="0" err="1"/>
              <a:t>iaitu</a:t>
            </a:r>
            <a:r>
              <a:rPr lang="en-US" sz="2800" dirty="0"/>
              <a:t> </a:t>
            </a:r>
            <a:r>
              <a:rPr lang="en-US" sz="2800" dirty="0" err="1"/>
              <a:t>pada</a:t>
            </a:r>
            <a:r>
              <a:rPr lang="en-US" sz="2800" dirty="0"/>
              <a:t> </a:t>
            </a:r>
            <a:r>
              <a:rPr lang="en-US" sz="2800" dirty="0" err="1"/>
              <a:t>hari</a:t>
            </a:r>
            <a:r>
              <a:rPr lang="en-US" sz="2800" dirty="0"/>
              <a:t> 9 </a:t>
            </a:r>
            <a:r>
              <a:rPr lang="en-US" sz="2800" dirty="0" err="1"/>
              <a:t>Zulhijjah</a:t>
            </a:r>
            <a:endParaRPr lang="en-US" sz="2600" dirty="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endParaRPr>
          </a:p>
        </p:txBody>
      </p:sp>
      <p:sp>
        <p:nvSpPr>
          <p:cNvPr id="5" name="Up-Down Arrow 4"/>
          <p:cNvSpPr/>
          <p:nvPr/>
        </p:nvSpPr>
        <p:spPr>
          <a:xfrm>
            <a:off x="0" y="928670"/>
            <a:ext cx="3505200" cy="2932378"/>
          </a:xfrm>
          <a:prstGeom prst="upDownArrow">
            <a:avLst>
              <a:gd name="adj1" fmla="val 74060"/>
              <a:gd name="adj2" fmla="val 30439"/>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Galakan</a:t>
            </a: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a:t>
            </a:r>
            <a:r>
              <a:rPr lang="en-US" sz="32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korban</a:t>
            </a: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a:t>
            </a:r>
            <a:r>
              <a:rPr lang="en-US" sz="32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dan</a:t>
            </a: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a:t>
            </a:r>
            <a:r>
              <a:rPr lang="en-US" sz="32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puasa</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spTree>
    <p:extLst>
      <p:ext uri="{BB962C8B-B14F-4D97-AF65-F5344CB8AC3E}">
        <p14:creationId xmlns:p14="http://schemas.microsoft.com/office/powerpoint/2010/main" val="17497851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bp.blogspot.com/-D5H7sMrPC2s/UCiRER5iLaI/AAAAAAAAAWs/_KLtygx6GXY/s1600/gambar-do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3" cstate="print">
            <a:lum contrast="40000"/>
          </a:blip>
          <a:srcRect/>
          <a:stretch>
            <a:fillRect/>
          </a:stretch>
        </p:blipFill>
        <p:spPr bwMode="auto">
          <a:xfrm>
            <a:off x="1" y="1454980"/>
            <a:ext cx="9143999" cy="5286388"/>
          </a:xfrm>
          <a:prstGeom prst="rect">
            <a:avLst/>
          </a:prstGeom>
          <a:solidFill>
            <a:srgbClr val="0070C0">
              <a:alpha val="34000"/>
            </a:srgbClr>
          </a:solidFill>
          <a:ln w="9525">
            <a:noFill/>
            <a:miter lim="800000"/>
            <a:headEnd/>
            <a:tailEnd/>
          </a:ln>
          <a:effectLst>
            <a:outerShdw blurRad="50800" dist="38100" dir="5400000" algn="t" rotWithShape="0">
              <a:prstClr val="black">
                <a:alpha val="40000"/>
              </a:prstClr>
            </a:outerShdw>
          </a:effectLst>
        </p:spPr>
      </p:pic>
      <p:sp>
        <p:nvSpPr>
          <p:cNvPr id="5" name="Rectangle 4"/>
          <p:cNvSpPr/>
          <p:nvPr/>
        </p:nvSpPr>
        <p:spPr>
          <a:xfrm>
            <a:off x="1" y="214290"/>
            <a:ext cx="3214679"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err="1" smtClean="0">
                <a:ln>
                  <a:solidFill>
                    <a:prstClr val="white"/>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Selawat</a:t>
            </a:r>
            <a:endParaRPr lang="ms-MY" sz="3600" b="1" dirty="0">
              <a:ln>
                <a:solidFill>
                  <a:prstClr val="white"/>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747260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endParaRPr lang="ms-MY" smtClean="0"/>
          </a:p>
        </p:txBody>
      </p:sp>
      <p:sp>
        <p:nvSpPr>
          <p:cNvPr id="77827" name="Content Placeholder 2"/>
          <p:cNvSpPr>
            <a:spLocks noGrp="1"/>
          </p:cNvSpPr>
          <p:nvPr>
            <p:ph idx="1"/>
          </p:nvPr>
        </p:nvSpPr>
        <p:spPr/>
        <p:txBody>
          <a:bodyPr/>
          <a:lstStyle/>
          <a:p>
            <a:pPr eaLnBrk="1" hangingPunct="1"/>
            <a:endParaRPr lang="ms-MY" smtClean="0"/>
          </a:p>
        </p:txBody>
      </p:sp>
      <p:pic>
        <p:nvPicPr>
          <p:cNvPr id="77828" name="Picture 2" descr="C:\Users\wanshahril\Desktop\slide koso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51520" y="3856980"/>
            <a:ext cx="8555511" cy="1938992"/>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lgn="ctr">
              <a:defRPr/>
            </a:pP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Ya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Allah,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Ampunkanlah</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Dosa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Golongan</a:t>
            </a:r>
            <a:r>
              <a:rPr lang="ar-SA"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Muslimin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Dan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Muslimat</a:t>
            </a:r>
            <a:r>
              <a:rPr lang="en-US"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Mu’minin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Dan </a:t>
            </a:r>
            <a:r>
              <a:rPr lang="en-US"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Mu’minaat</a:t>
            </a:r>
            <a:r>
              <a:rPr lang="en-US"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samada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yang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masih</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hidup</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atau</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yang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telah</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mati</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Sesungguhnya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En</a:t>
            </a:r>
            <a:r>
              <a:rPr lang="en-US"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g</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kau</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Maha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Mendengar</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dan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Maha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Memakbulkan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segala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permintaan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p>
        </p:txBody>
      </p:sp>
      <p:sp>
        <p:nvSpPr>
          <p:cNvPr id="6" name="Rectangle 5"/>
          <p:cNvSpPr/>
          <p:nvPr/>
        </p:nvSpPr>
        <p:spPr>
          <a:xfrm>
            <a:off x="250825" y="1484313"/>
            <a:ext cx="8532813" cy="2308225"/>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rtl="1">
              <a:defRPr/>
            </a:pP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اللَّهُمَّ اغْفِرْ </a:t>
            </a: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لِ</a:t>
            </a: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لْمُؤْمِنِيْنَ وَالْمُؤْمِنَاتِ</a:t>
            </a: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 وَا</a:t>
            </a: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ل</a:t>
            </a: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a:t>
            </a: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مُسْلِمِيْنَ</a:t>
            </a: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 </a:t>
            </a: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وَالْمُسْلِمَاتِ</a:t>
            </a: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a:t>
            </a: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 الأَحْيَاءِ مِنْهُمْ وَالأَمْوَات</a:t>
            </a: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a:t>
            </a:r>
            <a:r>
              <a:rPr lang="ar-EG" sz="4800" b="1" dirty="0">
                <a:solidFill>
                  <a:prstClr val="black"/>
                </a:solidFill>
                <a:effectLst>
                  <a:outerShdw blurRad="38100" dist="38100" dir="2700000" algn="tl">
                    <a:srgbClr val="000000">
                      <a:alpha val="43137"/>
                    </a:srgbClr>
                  </a:outerShdw>
                </a:effectLst>
              </a:rPr>
              <a:t> </a:t>
            </a:r>
            <a:endParaRPr lang="ar-SA" sz="4800" b="1" dirty="0">
              <a:solidFill>
                <a:prstClr val="black"/>
              </a:solidFill>
              <a:effectLst>
                <a:outerShdw blurRad="38100" dist="38100" dir="2700000" algn="tl">
                  <a:srgbClr val="000000">
                    <a:alpha val="43137"/>
                  </a:srgbClr>
                </a:outerShdw>
              </a:effectLst>
            </a:endParaRPr>
          </a:p>
          <a:p>
            <a:pPr algn="ctr" rtl="1">
              <a:defRPr/>
            </a:pP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إِنَّكَ سَمِيْعٌ قَرِيْبٌ مُجِيْبُ الدَّعَوَات. </a:t>
            </a:r>
            <a:endParaRPr lang="en-US"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p:txBody>
      </p:sp>
    </p:spTree>
    <p:extLst>
      <p:ext uri="{BB962C8B-B14F-4D97-AF65-F5344CB8AC3E}">
        <p14:creationId xmlns:p14="http://schemas.microsoft.com/office/powerpoint/2010/main" val="39746400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xmlns="" id="{4F259D50-600E-284C-81B3-E58226A7C1E2}"/>
              </a:ext>
            </a:extLst>
          </p:cNvPr>
          <p:cNvPicPr>
            <a:picLocks noGrp="1" noChangeAspect="1"/>
          </p:cNvPicPr>
          <p:nvPr>
            <p:ph type="pic" sz="quarter" idx="14"/>
          </p:nvPr>
        </p:nvPicPr>
        <p:blipFill>
          <a:blip r:embed="rId2" cstate="hqprint">
            <a:extLst>
              <a:ext uri="{28A0092B-C50C-407E-A947-70E740481C1C}">
                <a14:useLocalDpi xmlns:a14="http://schemas.microsoft.com/office/drawing/2010/main"/>
              </a:ext>
            </a:extLst>
          </a:blip>
          <a:srcRect/>
          <a:stretch>
            <a:fillRect/>
          </a:stretch>
        </p:blipFill>
        <p:spPr>
          <a:xfrm>
            <a:off x="0" y="-30173"/>
            <a:ext cx="9144000" cy="6858001"/>
          </a:xfrm>
        </p:spPr>
      </p:pic>
      <p:sp>
        <p:nvSpPr>
          <p:cNvPr id="3" name="Rectangle 2"/>
          <p:cNvSpPr/>
          <p:nvPr/>
        </p:nvSpPr>
        <p:spPr>
          <a:xfrm>
            <a:off x="4115854" y="2347"/>
            <a:ext cx="1571264"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DOA</a:t>
            </a:r>
            <a:endParaRPr lang="en-US" sz="4800" b="1" cap="none"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228600" y="990599"/>
            <a:ext cx="8686800" cy="559904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rtl="1">
              <a:defRPr/>
            </a:pPr>
            <a:r>
              <a:rPr lang="en-US" sz="6000" b="1" dirty="0">
                <a:solidFill>
                  <a:srgbClr val="92D050"/>
                </a:solidFill>
                <a:latin typeface="Traditional Arabic" pitchFamily="18" charset="-78"/>
                <a:cs typeface="Traditional Arabic" pitchFamily="18" charset="-78"/>
              </a:rPr>
              <a:t> </a:t>
            </a:r>
            <a:r>
              <a:rPr lang="ar-SA" sz="6000" b="1" dirty="0">
                <a:solidFill>
                  <a:srgbClr val="92D050"/>
                </a:solidFill>
                <a:latin typeface="Traditional Arabic" pitchFamily="18" charset="-78"/>
                <a:cs typeface="Traditional Arabic" pitchFamily="18" charset="-78"/>
              </a:rPr>
              <a:t>اللَّهُمَّ ادْفَعْ عَنَّا الْبَلاءَ وَالْوَبَاءَ وَالْفَحْشَاءَ</a:t>
            </a:r>
            <a:r>
              <a:rPr lang="en-US" sz="6000" b="1" dirty="0">
                <a:solidFill>
                  <a:srgbClr val="92D050"/>
                </a:solidFill>
                <a:latin typeface="Traditional Arabic" pitchFamily="18" charset="-78"/>
                <a:cs typeface="Traditional Arabic" pitchFamily="18" charset="-78"/>
              </a:rPr>
              <a:t> </a:t>
            </a:r>
            <a:br>
              <a:rPr lang="en-US" sz="6000" b="1" dirty="0">
                <a:solidFill>
                  <a:srgbClr val="92D050"/>
                </a:solidFill>
                <a:latin typeface="Traditional Arabic" pitchFamily="18" charset="-78"/>
                <a:cs typeface="Traditional Arabic" pitchFamily="18" charset="-78"/>
              </a:rPr>
            </a:br>
            <a:r>
              <a:rPr lang="ar-SA" sz="6000" b="1" dirty="0">
                <a:solidFill>
                  <a:srgbClr val="92D050"/>
                </a:solidFill>
                <a:latin typeface="Traditional Arabic" pitchFamily="18" charset="-78"/>
                <a:cs typeface="Traditional Arabic" pitchFamily="18" charset="-78"/>
              </a:rPr>
              <a:t>مَا لا يَصْرِفُهُ غَيْرُكَ. اللَّهُمَّ إِنَّا نَعُوذُ بِكَ مِنَ</a:t>
            </a:r>
            <a:r>
              <a:rPr lang="en-US" sz="6000" b="1" dirty="0">
                <a:solidFill>
                  <a:srgbClr val="92D050"/>
                </a:solidFill>
                <a:latin typeface="Traditional Arabic" pitchFamily="18" charset="-78"/>
                <a:cs typeface="Traditional Arabic" pitchFamily="18" charset="-78"/>
              </a:rPr>
              <a:t/>
            </a:r>
            <a:br>
              <a:rPr lang="en-US" sz="6000" b="1" dirty="0">
                <a:solidFill>
                  <a:srgbClr val="92D050"/>
                </a:solidFill>
                <a:latin typeface="Traditional Arabic" pitchFamily="18" charset="-78"/>
                <a:cs typeface="Traditional Arabic" pitchFamily="18" charset="-78"/>
              </a:rPr>
            </a:br>
            <a:r>
              <a:rPr lang="ar-SA" sz="6000" b="1" dirty="0">
                <a:solidFill>
                  <a:srgbClr val="92D050"/>
                </a:solidFill>
                <a:latin typeface="Traditional Arabic" pitchFamily="18" charset="-78"/>
                <a:cs typeface="Traditional Arabic" pitchFamily="18" charset="-78"/>
              </a:rPr>
              <a:t>البَرَصِ وَالْجُنُونِ وَالْجُذَامِ </a:t>
            </a:r>
            <a:endParaRPr lang="en-US" sz="6000" b="1" dirty="0">
              <a:solidFill>
                <a:srgbClr val="92D050"/>
              </a:solidFill>
              <a:latin typeface="Traditional Arabic" pitchFamily="18" charset="-78"/>
              <a:cs typeface="Traditional Arabic" pitchFamily="18" charset="-78"/>
            </a:endParaRPr>
          </a:p>
          <a:p>
            <a:pPr algn="ctr" rtl="1">
              <a:defRPr/>
            </a:pPr>
            <a:r>
              <a:rPr lang="ar-SA" sz="6000" b="1" dirty="0">
                <a:solidFill>
                  <a:srgbClr val="92D050"/>
                </a:solidFill>
                <a:latin typeface="Traditional Arabic" pitchFamily="18" charset="-78"/>
                <a:cs typeface="Traditional Arabic" pitchFamily="18" charset="-78"/>
              </a:rPr>
              <a:t>وَمِن سَيِّئِ الأَسْقَامِ</a:t>
            </a:r>
            <a:r>
              <a:rPr lang="en-US" sz="6000" b="1" dirty="0">
                <a:solidFill>
                  <a:srgbClr val="92D050"/>
                </a:solidFill>
                <a:latin typeface="Traditional Arabic" pitchFamily="18" charset="-78"/>
                <a:cs typeface="Traditional Arabic" pitchFamily="18" charset="-78"/>
              </a:rPr>
              <a:t>.</a:t>
            </a:r>
            <a:br>
              <a:rPr lang="en-US" sz="6000" b="1" dirty="0">
                <a:solidFill>
                  <a:srgbClr val="92D050"/>
                </a:solidFill>
                <a:latin typeface="Traditional Arabic" pitchFamily="18" charset="-78"/>
                <a:cs typeface="Traditional Arabic" pitchFamily="18" charset="-78"/>
              </a:rPr>
            </a:br>
            <a:r>
              <a:rPr lang="ar-SA" sz="6000" b="1" dirty="0">
                <a:solidFill>
                  <a:srgbClr val="92D050"/>
                </a:solidFill>
                <a:latin typeface="Traditional Arabic" pitchFamily="18" charset="-78"/>
                <a:cs typeface="Traditional Arabic" pitchFamily="18" charset="-78"/>
              </a:rPr>
              <a:t> اللَّهُمَّ اشْفِ مَرْضَانَا وَارْحَمْ مَّوْتَانَا،</a:t>
            </a:r>
            <a:endParaRPr lang="en-US" sz="6000" b="1" dirty="0">
              <a:solidFill>
                <a:srgbClr val="92D050"/>
              </a:solidFill>
              <a:latin typeface="Traditional Arabic" pitchFamily="18" charset="-78"/>
              <a:cs typeface="Traditional Arabic" pitchFamily="18" charset="-78"/>
            </a:endParaRPr>
          </a:p>
          <a:p>
            <a:pPr algn="ctr" rtl="1">
              <a:defRPr/>
            </a:pPr>
            <a:r>
              <a:rPr lang="ar-SA" sz="6000" b="1" dirty="0">
                <a:solidFill>
                  <a:srgbClr val="92D050"/>
                </a:solidFill>
                <a:latin typeface="Traditional Arabic" pitchFamily="18" charset="-78"/>
                <a:cs typeface="Traditional Arabic" pitchFamily="18" charset="-78"/>
              </a:rPr>
              <a:t> وَالْطُفْ بِنَا</a:t>
            </a:r>
            <a:r>
              <a:rPr lang="en-US" sz="6000" b="1" dirty="0">
                <a:solidFill>
                  <a:srgbClr val="92D050"/>
                </a:solidFill>
                <a:latin typeface="Traditional Arabic" pitchFamily="18" charset="-78"/>
                <a:cs typeface="Traditional Arabic" pitchFamily="18" charset="-78"/>
              </a:rPr>
              <a:t> </a:t>
            </a:r>
            <a:r>
              <a:rPr lang="ar-SA" sz="6000" b="1" dirty="0">
                <a:solidFill>
                  <a:srgbClr val="92D050"/>
                </a:solidFill>
                <a:latin typeface="Traditional Arabic" pitchFamily="18" charset="-78"/>
                <a:cs typeface="Traditional Arabic" pitchFamily="18" charset="-78"/>
              </a:rPr>
              <a:t>فِيمَا نَزَلَ بِنَا.</a:t>
            </a:r>
            <a:endParaRPr lang="en-US" sz="6000" b="1" dirty="0">
              <a:solidFill>
                <a:srgbClr val="92D050"/>
              </a:solidFill>
            </a:endParaRPr>
          </a:p>
        </p:txBody>
      </p:sp>
    </p:spTree>
    <p:extLst>
      <p:ext uri="{BB962C8B-B14F-4D97-AF65-F5344CB8AC3E}">
        <p14:creationId xmlns:p14="http://schemas.microsoft.com/office/powerpoint/2010/main" val="1087077084"/>
      </p:ext>
    </p:extLst>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r="2687"/>
          <a:stretch>
            <a:fillRect/>
          </a:stretch>
        </p:blipFill>
        <p:spPr bwMode="auto">
          <a:xfrm>
            <a:off x="0" y="0"/>
            <a:ext cx="9144000" cy="6858000"/>
          </a:xfrm>
          <a:prstGeom prst="rect">
            <a:avLst/>
          </a:prstGeom>
          <a:noFill/>
          <a:ln w="9525" algn="in">
            <a:noFill/>
            <a:miter lim="800000"/>
            <a:headEnd/>
            <a:tailEnd/>
          </a:ln>
          <a:effectLst/>
        </p:spPr>
      </p:pic>
    </p:spTree>
    <p:extLst>
      <p:ext uri="{BB962C8B-B14F-4D97-AF65-F5344CB8AC3E}">
        <p14:creationId xmlns:p14="http://schemas.microsoft.com/office/powerpoint/2010/main" val="2525013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r="4916"/>
          <a:stretch>
            <a:fillRect/>
          </a:stretch>
        </p:blipFill>
        <p:spPr bwMode="auto">
          <a:xfrm>
            <a:off x="0" y="0"/>
            <a:ext cx="9144000" cy="6858000"/>
          </a:xfrm>
          <a:prstGeom prst="rect">
            <a:avLst/>
          </a:prstGeom>
          <a:noFill/>
          <a:ln w="9525" algn="in">
            <a:noFill/>
            <a:miter lim="800000"/>
            <a:headEnd/>
            <a:tailEnd/>
          </a:ln>
          <a:effectLst/>
        </p:spPr>
      </p:pic>
    </p:spTree>
    <p:extLst>
      <p:ext uri="{BB962C8B-B14F-4D97-AF65-F5344CB8AC3E}">
        <p14:creationId xmlns:p14="http://schemas.microsoft.com/office/powerpoint/2010/main" val="13550464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light1.pn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1" name="Rectangle 10"/>
          <p:cNvSpPr/>
          <p:nvPr/>
        </p:nvSpPr>
        <p:spPr>
          <a:xfrm>
            <a:off x="266700" y="269109"/>
            <a:ext cx="8610600" cy="3159891"/>
          </a:xfrm>
          <a:prstGeom prst="rect">
            <a:avLst/>
          </a:prstGeom>
          <a:ln/>
        </p:spPr>
        <p:style>
          <a:lnRef idx="1">
            <a:schemeClr val="accent3"/>
          </a:lnRef>
          <a:fillRef idx="2">
            <a:schemeClr val="accent3"/>
          </a:fillRef>
          <a:effectRef idx="1">
            <a:schemeClr val="accent3"/>
          </a:effectRef>
          <a:fontRef idx="minor">
            <a:schemeClr val="dk1"/>
          </a:fontRef>
        </p:style>
        <p:txBody>
          <a:bodyPr anchor="ctr"/>
          <a:lstStyle/>
          <a:p>
            <a:r>
              <a:rPr lang="ms-MY" sz="3600" dirty="0"/>
              <a:t>“Ya Allah turunkanlah hukumanMu atas kaum Yahudi yang melakukan kezaliman dengan membunuh saudara- saudara kami kaum muslimin di Palestin, Ya Allah hukumlah mereka sesungguhnya mereka tak mampu melemahkanMu,”</a:t>
            </a:r>
            <a:endParaRPr lang="en-US" sz="3600" dirty="0"/>
          </a:p>
        </p:txBody>
      </p:sp>
      <p:sp>
        <p:nvSpPr>
          <p:cNvPr id="6" name="Rectangle 5"/>
          <p:cNvSpPr/>
          <p:nvPr/>
        </p:nvSpPr>
        <p:spPr>
          <a:xfrm>
            <a:off x="266700" y="3429000"/>
            <a:ext cx="8610600" cy="3159891"/>
          </a:xfrm>
          <a:prstGeom prst="rect">
            <a:avLst/>
          </a:prstGeom>
          <a:ln/>
        </p:spPr>
        <p:style>
          <a:lnRef idx="3">
            <a:schemeClr val="lt1"/>
          </a:lnRef>
          <a:fillRef idx="1">
            <a:schemeClr val="accent4"/>
          </a:fillRef>
          <a:effectRef idx="1">
            <a:schemeClr val="accent4"/>
          </a:effectRef>
          <a:fontRef idx="minor">
            <a:schemeClr val="lt1"/>
          </a:fontRef>
        </p:style>
        <p:txBody>
          <a:bodyPr anchor="ctr"/>
          <a:lstStyle/>
          <a:p>
            <a:r>
              <a:rPr lang="ms-MY" sz="3200" dirty="0"/>
              <a:t>“Ya Allah selamatkan lah </a:t>
            </a:r>
            <a:r>
              <a:rPr lang="ms-MY" sz="3200" dirty="0" smtClean="0"/>
              <a:t>saudara-saudara </a:t>
            </a:r>
            <a:r>
              <a:rPr lang="ms-MY" sz="3200" dirty="0"/>
              <a:t>kaum muslimin yang lemah di palestin, teguhkan iman mereka dan bantulah mereka,Ya Allah sayangi dan kasihilah mereka dan keluarkanlah mereka dari penindasan musuh- musuh mereka,”</a:t>
            </a:r>
            <a:endParaRPr lang="en-US" sz="3200" dirty="0"/>
          </a:p>
        </p:txBody>
      </p:sp>
    </p:spTree>
    <p:extLst>
      <p:ext uri="{BB962C8B-B14F-4D97-AF65-F5344CB8AC3E}">
        <p14:creationId xmlns:p14="http://schemas.microsoft.com/office/powerpoint/2010/main" val="15678663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5496" y="1705253"/>
            <a:ext cx="9029760" cy="2862322"/>
          </a:xfrm>
          <a:prstGeom prst="rect">
            <a:avLst/>
          </a:prstGeom>
          <a:solidFill>
            <a:srgbClr val="002060">
              <a:alpha val="27000"/>
            </a:srgbClr>
          </a:solidFill>
        </p:spPr>
        <p:txBody>
          <a:bodyPr wrap="square">
            <a:spAutoFit/>
          </a:bodyPr>
          <a:lstStyle/>
          <a:p>
            <a:pPr algn="ctr" rtl="1"/>
            <a:r>
              <a:rPr lang="ar-SA" sz="60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اللَّهُمَّ صَلِّ وَسَلِّمْ عَلَى سَيِّدَنَا مُحَمَّدٍ وَعَلَى آلِهِ </a:t>
            </a:r>
            <a:r>
              <a:rPr lang="ar-SA" sz="60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وَأَصْحَابِهِ وَمَنْ تَبِعَهُمْ بِإِحْسَانٍ إِلَى يَوْمِ الدِّينِ</a:t>
            </a:r>
            <a:endParaRPr lang="ms-MY" sz="6000"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2" charset="-78"/>
              <a:cs typeface="Traditional Arabic" pitchFamily="2" charset="-78"/>
            </a:endParaRPr>
          </a:p>
        </p:txBody>
      </p:sp>
      <p:sp>
        <p:nvSpPr>
          <p:cNvPr id="6" name="TextBox 5"/>
          <p:cNvSpPr txBox="1"/>
          <p:nvPr/>
        </p:nvSpPr>
        <p:spPr>
          <a:xfrm>
            <a:off x="533400" y="4637454"/>
            <a:ext cx="8286808" cy="1815882"/>
          </a:xfrm>
          <a:prstGeom prst="rect">
            <a:avLst/>
          </a:prstGeom>
          <a:noFill/>
          <a:ln w="57150">
            <a:noFill/>
          </a:ln>
        </p:spPr>
        <p:txBody>
          <a:bodyPr wrap="square">
            <a:spAutoFit/>
          </a:bodyPr>
          <a:lstStyle/>
          <a:p>
            <a:pPr algn="ctr" fontAlgn="auto">
              <a:spcBef>
                <a:spcPts val="0"/>
              </a:spcBef>
              <a:spcAft>
                <a:spcPts val="0"/>
              </a:spcAft>
              <a:defRPr/>
            </a:pPr>
            <a:r>
              <a:rPr lang="en-US" sz="28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Ya</a:t>
            </a:r>
            <a:r>
              <a:rPr lang="en-US" sz="28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Allah, </a:t>
            </a:r>
            <a:r>
              <a:rPr lang="en-US" sz="28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Cucurilah</a:t>
            </a:r>
            <a:r>
              <a:rPr lang="en-US" sz="28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rahmat</a:t>
            </a:r>
            <a:r>
              <a:rPr lang="en-US" sz="28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kesejahteraan</a:t>
            </a:r>
            <a:r>
              <a:rPr lang="en-US" sz="28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8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8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junjungan</a:t>
            </a:r>
            <a:r>
              <a:rPr lang="en-US" sz="28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kami, </a:t>
            </a:r>
            <a:r>
              <a:rPr lang="en-US" sz="28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Nabi</a:t>
            </a:r>
            <a:r>
              <a:rPr lang="en-US" sz="28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Muhammad S.A.W </a:t>
            </a:r>
            <a:r>
              <a:rPr lang="en-US" sz="28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8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8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keluarganya</a:t>
            </a:r>
            <a:r>
              <a:rPr lang="en-US" sz="28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para</a:t>
            </a:r>
            <a:r>
              <a:rPr lang="en-US" sz="28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sahabatnya</a:t>
            </a:r>
            <a:r>
              <a:rPr lang="en-US" sz="28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 </a:t>
            </a:r>
            <a:endParaRPr lang="en-US" sz="2800"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endParaRPr>
          </a:p>
        </p:txBody>
      </p:sp>
      <p:sp>
        <p:nvSpPr>
          <p:cNvPr id="7" name="Rectangle 6"/>
          <p:cNvSpPr/>
          <p:nvPr/>
        </p:nvSpPr>
        <p:spPr>
          <a:xfrm>
            <a:off x="107504" y="44624"/>
            <a:ext cx="8892480" cy="954107"/>
          </a:xfrm>
          <a:prstGeom prst="rect">
            <a:avLst/>
          </a:prstGeom>
        </p:spPr>
        <p:txBody>
          <a:bodyPr wrap="square">
            <a:spAutoFit/>
          </a:bodyPr>
          <a:lstStyle/>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Selawat</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Atas</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p>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Nabi</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Muhammad S.A.W</a:t>
            </a:r>
            <a:endPar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Tree>
    <p:extLst>
      <p:ext uri="{BB962C8B-B14F-4D97-AF65-F5344CB8AC3E}">
        <p14:creationId xmlns:p14="http://schemas.microsoft.com/office/powerpoint/2010/main" val="16387880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ms-MY"/>
          </a:p>
        </p:txBody>
      </p:sp>
      <p:sp>
        <p:nvSpPr>
          <p:cNvPr id="3" name="Content Placeholder 2"/>
          <p:cNvSpPr>
            <a:spLocks noGrp="1"/>
          </p:cNvSpPr>
          <p:nvPr>
            <p:ph idx="1"/>
          </p:nvPr>
        </p:nvSpPr>
        <p:spPr/>
        <p:txBody>
          <a:bodyPr/>
          <a:lstStyle/>
          <a:p>
            <a:endParaRPr lang="ms-MY"/>
          </a:p>
        </p:txBody>
      </p:sp>
      <p:pic>
        <p:nvPicPr>
          <p:cNvPr id="4" name="Picture 2" descr="C:\Users\wanshahril\Desktop\slide koso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0"/>
          <p:cNvSpPr txBox="1">
            <a:spLocks noChangeArrowheads="1"/>
          </p:cNvSpPr>
          <p:nvPr/>
        </p:nvSpPr>
        <p:spPr bwMode="auto">
          <a:xfrm>
            <a:off x="179512" y="1941999"/>
            <a:ext cx="8735886" cy="2477601"/>
          </a:xfrm>
          <a:prstGeom prst="rect">
            <a:avLst/>
          </a:prstGeom>
          <a:gradFill>
            <a:gsLst>
              <a:gs pos="0">
                <a:schemeClr val="accent4">
                  <a:tint val="50000"/>
                  <a:satMod val="300000"/>
                </a:schemeClr>
              </a:gs>
              <a:gs pos="35000">
                <a:schemeClr val="accent4">
                  <a:tint val="37000"/>
                  <a:satMod val="300000"/>
                </a:schemeClr>
              </a:gs>
              <a:gs pos="100000">
                <a:schemeClr val="accent4">
                  <a:tint val="15000"/>
                  <a:satMod val="350000"/>
                </a:schemeClr>
              </a:gs>
            </a:gsLst>
          </a:gra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algn="ctr">
              <a:defRPr/>
            </a:pPr>
            <a:r>
              <a:rPr lang="ar-EG" sz="36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رَبَّنَا </a:t>
            </a:r>
            <a:r>
              <a:rPr lang="ar-EG" sz="36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آتِنَا فِي الدُّنْيَا حَسَنَةً وَفِي الآخِرَةِ حَسَنَةً  وَقِنَا عَذَابَ النَّارِ. وَصَلَّى اللهُ عَلىَ سَيِّدِنَا مُحَمَّدٍ وَعَلىَ آلِهِ وَصَحْبِهِ وَسَلَّمْ. وَالْحَمْدُ للهِ رَبِّ الْعَالَمِيْنَ.</a:t>
            </a:r>
            <a:endParaRPr lang="en-US" sz="36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a:p>
            <a:pPr algn="ctr" fontAlgn="base">
              <a:spcBef>
                <a:spcPct val="0"/>
              </a:spcBef>
              <a:spcAft>
                <a:spcPct val="0"/>
              </a:spcAft>
              <a:defRPr/>
            </a:pPr>
            <a:r>
              <a:rPr lang="en-US" sz="1900" b="1" dirty="0" smtClean="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a:t>
            </a:r>
            <a:endParaRPr lang="en-US" sz="19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endParaRPr>
          </a:p>
          <a:p>
            <a:pPr algn="ctr" fontAlgn="base">
              <a:spcBef>
                <a:spcPct val="0"/>
              </a:spcBef>
              <a:spcAft>
                <a:spcPct val="0"/>
              </a:spcAft>
              <a:defRPr/>
            </a:pPr>
            <a:r>
              <a:rPr lang="en-US" sz="2400" b="1" dirty="0" err="1">
                <a:ln w="12700">
                  <a:solidFill>
                    <a:sysClr val="windowText" lastClr="000000"/>
                  </a:solidFill>
                </a:ln>
                <a:solidFill>
                  <a:srgbClr val="FFC000"/>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Ya</a:t>
            </a:r>
            <a:r>
              <a:rPr lang="en-US" sz="2400" b="1" dirty="0">
                <a:ln w="12700">
                  <a:solidFill>
                    <a:sysClr val="windowText" lastClr="000000"/>
                  </a:solidFill>
                </a:ln>
                <a:solidFill>
                  <a:srgbClr val="FFC000"/>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Allah… </a:t>
            </a:r>
          </a:p>
          <a:p>
            <a:pPr algn="ctr" fontAlgn="base">
              <a:spcBef>
                <a:spcPct val="0"/>
              </a:spcBef>
              <a:spcAft>
                <a:spcPct val="0"/>
              </a:spcAft>
              <a:defRPr/>
            </a:pP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Kurniakanlah</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Kepada</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Kami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Kebaikan</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Di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Dunia</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Dan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Kebaikan</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Di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Akhirat</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Serta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Hindarilah</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Kami Dari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Seksaan</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Neraka</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a:t>
            </a:r>
          </a:p>
        </p:txBody>
      </p:sp>
    </p:spTree>
    <p:extLst>
      <p:ext uri="{BB962C8B-B14F-4D97-AF65-F5344CB8AC3E}">
        <p14:creationId xmlns:p14="http://schemas.microsoft.com/office/powerpoint/2010/main" val="41548947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l="1532" t="1680"/>
          <a:stretch>
            <a:fillRect/>
          </a:stretch>
        </p:blipFill>
        <p:spPr bwMode="auto">
          <a:xfrm>
            <a:off x="0" y="0"/>
            <a:ext cx="9144000" cy="6858000"/>
          </a:xfrm>
          <a:prstGeom prst="rect">
            <a:avLst/>
          </a:prstGeom>
          <a:noFill/>
          <a:ln w="9525" algn="in">
            <a:noFill/>
            <a:miter lim="800000"/>
            <a:headEnd/>
            <a:tailEnd/>
          </a:ln>
          <a:effectLst/>
        </p:spPr>
      </p:pic>
      <p:sp>
        <p:nvSpPr>
          <p:cNvPr id="3" name="Text Box 60"/>
          <p:cNvSpPr txBox="1">
            <a:spLocks noChangeArrowheads="1"/>
          </p:cNvSpPr>
          <p:nvPr/>
        </p:nvSpPr>
        <p:spPr bwMode="auto">
          <a:xfrm>
            <a:off x="152400" y="1214423"/>
            <a:ext cx="8915400" cy="4916731"/>
          </a:xfrm>
          <a:prstGeom prst="rect">
            <a:avLst/>
          </a:prstGeom>
          <a:noFill/>
          <a:ln w="9525">
            <a:noFill/>
            <a:miter lim="800000"/>
            <a:headEnd/>
            <a:tailEnd/>
          </a:ln>
          <a:effectLst>
            <a:prstShdw prst="shdw17" dist="17961" dir="2700000">
              <a:schemeClr val="bg2"/>
            </a:prstShdw>
          </a:effectLst>
        </p:spPr>
        <p:txBody>
          <a:bodyPr wrap="square">
            <a:spAutoFit/>
          </a:bodyPr>
          <a:lstStyle/>
          <a:p>
            <a:pPr algn="ctr">
              <a:defRPr/>
            </a:pPr>
            <a:r>
              <a:rPr lang="en-US" sz="2800" b="1" dirty="0" err="1">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Ya</a:t>
            </a:r>
            <a:r>
              <a:rPr lang="en-US" sz="2800" b="1" dirty="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 Allah …</a:t>
            </a:r>
          </a:p>
          <a:p>
            <a:pPr algn="ctr">
              <a:defRPr/>
            </a:pPr>
            <a:r>
              <a:rPr lang="en-US" sz="2800" b="1" dirty="0" err="1">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Kami</a:t>
            </a:r>
            <a:r>
              <a:rPr lang="en-US" sz="2800" b="1" dirty="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 </a:t>
            </a:r>
            <a:r>
              <a:rPr lang="en-US" sz="2800" b="1" dirty="0" err="1">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Telah</a:t>
            </a:r>
            <a:r>
              <a:rPr lang="en-US" sz="2800" b="1" dirty="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 </a:t>
            </a:r>
            <a:r>
              <a:rPr lang="en-US" sz="2800" b="1" dirty="0" err="1">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Menzalimi</a:t>
            </a:r>
            <a:r>
              <a:rPr lang="en-US" sz="2800" b="1" dirty="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 </a:t>
            </a:r>
            <a:r>
              <a:rPr lang="en-US" sz="2800" b="1" dirty="0" err="1">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Diri</a:t>
            </a:r>
            <a:r>
              <a:rPr lang="en-US" sz="2800" b="1" dirty="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 </a:t>
            </a:r>
            <a:r>
              <a:rPr lang="en-US" sz="2800" b="1" dirty="0" err="1">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Kami</a:t>
            </a:r>
            <a:r>
              <a:rPr lang="en-US" sz="2800" b="1" dirty="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 </a:t>
            </a:r>
            <a:r>
              <a:rPr lang="en-US" sz="2800" b="1" dirty="0" err="1">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Sendiri</a:t>
            </a:r>
            <a:r>
              <a:rPr lang="en-US" sz="2800" b="1" dirty="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 </a:t>
            </a:r>
            <a:endParaRPr lang="en-US" sz="2800" b="1" dirty="0" smtClean="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ndParaRPr>
          </a:p>
          <a:p>
            <a:pPr algn="ctr">
              <a:defRPr/>
            </a:pPr>
            <a:r>
              <a:rPr lang="en-US" sz="2800" b="1" dirty="0" smtClean="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Dan </a:t>
            </a:r>
            <a:r>
              <a:rPr lang="en-US" sz="2800" b="1" dirty="0" err="1">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Sekiranya</a:t>
            </a:r>
            <a:r>
              <a:rPr lang="en-US" sz="2800" b="1" dirty="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 </a:t>
            </a:r>
            <a:r>
              <a:rPr lang="en-US" sz="2800" b="1" dirty="0" err="1">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Engkau</a:t>
            </a:r>
            <a:r>
              <a:rPr lang="en-US" sz="2800" b="1" dirty="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 </a:t>
            </a:r>
            <a:r>
              <a:rPr lang="en-US" sz="2800" b="1" dirty="0" err="1">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Tidak</a:t>
            </a:r>
            <a:r>
              <a:rPr lang="en-US" sz="2800" b="1" dirty="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 </a:t>
            </a:r>
            <a:r>
              <a:rPr lang="en-US" sz="2800" b="1" dirty="0" err="1" smtClean="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Mengampunkan</a:t>
            </a:r>
            <a:r>
              <a:rPr lang="en-US" sz="2800" b="1" dirty="0" smtClean="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 </a:t>
            </a:r>
            <a:r>
              <a:rPr lang="en-US" sz="2800" b="1" dirty="0" err="1">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Kami</a:t>
            </a:r>
            <a:r>
              <a:rPr lang="en-US" sz="2800" b="1" dirty="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 Dan </a:t>
            </a:r>
            <a:r>
              <a:rPr lang="en-US" sz="2800" b="1" dirty="0" err="1">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Merahmati</a:t>
            </a:r>
            <a:r>
              <a:rPr lang="en-US" sz="2800" b="1" dirty="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 </a:t>
            </a:r>
            <a:endParaRPr lang="en-US" sz="2800" b="1" dirty="0" smtClean="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ndParaRPr>
          </a:p>
          <a:p>
            <a:pPr algn="ctr">
              <a:defRPr/>
            </a:pPr>
            <a:r>
              <a:rPr lang="en-US" sz="2800" b="1" dirty="0" err="1" smtClean="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Kami</a:t>
            </a:r>
            <a:r>
              <a:rPr lang="en-US" sz="2800" b="1" dirty="0" smtClean="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 </a:t>
            </a:r>
            <a:r>
              <a:rPr lang="en-US" sz="2800" b="1" dirty="0" err="1">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Nescaya</a:t>
            </a:r>
            <a:r>
              <a:rPr lang="en-US" sz="2800" b="1" dirty="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 </a:t>
            </a:r>
            <a:r>
              <a:rPr lang="en-US" sz="2800" b="1" dirty="0" err="1">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Kami</a:t>
            </a:r>
            <a:r>
              <a:rPr lang="en-US" sz="2800" b="1" dirty="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 </a:t>
            </a:r>
            <a:r>
              <a:rPr lang="en-US" sz="2800" b="1" dirty="0" err="1">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Akan</a:t>
            </a:r>
            <a:r>
              <a:rPr lang="en-US" sz="2800" b="1" dirty="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 </a:t>
            </a:r>
            <a:r>
              <a:rPr lang="en-US" sz="2800" b="1" dirty="0" err="1" smtClean="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Menjadi</a:t>
            </a:r>
            <a:endParaRPr lang="en-US" sz="2800" b="1" dirty="0" smtClean="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ndParaRPr>
          </a:p>
          <a:p>
            <a:pPr algn="ctr">
              <a:defRPr/>
            </a:pPr>
            <a:r>
              <a:rPr lang="en-US" sz="2800" b="1" dirty="0" smtClean="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 </a:t>
            </a:r>
            <a:r>
              <a:rPr lang="en-US" sz="2800" b="1" dirty="0" err="1">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Orang</a:t>
            </a:r>
            <a:r>
              <a:rPr lang="en-US" sz="2800" b="1" dirty="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 </a:t>
            </a:r>
            <a:r>
              <a:rPr lang="en-US" sz="2800" b="1" dirty="0" smtClean="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Yang </a:t>
            </a:r>
            <a:r>
              <a:rPr lang="en-US" sz="2800" b="1" dirty="0" err="1">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Rugi</a:t>
            </a:r>
            <a:r>
              <a:rPr lang="en-US" sz="2800" b="1" dirty="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a:t>
            </a:r>
          </a:p>
          <a:p>
            <a:pPr algn="ctr">
              <a:defRPr/>
            </a:pPr>
            <a:r>
              <a:rPr lang="en-US" sz="2800" b="1" dirty="0" err="1" smtClean="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Ya</a:t>
            </a:r>
            <a:r>
              <a:rPr lang="en-US" sz="2800" b="1" dirty="0" smtClean="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 </a:t>
            </a:r>
            <a:r>
              <a:rPr lang="en-US" sz="2800" b="1" dirty="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Allah… </a:t>
            </a:r>
          </a:p>
          <a:p>
            <a:pPr algn="ctr">
              <a:defRPr/>
            </a:pPr>
            <a:r>
              <a:rPr lang="en-US" sz="2800" b="1" dirty="0" err="1">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Kurniakanlah</a:t>
            </a:r>
            <a:r>
              <a:rPr lang="en-US" sz="2800" b="1" dirty="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 </a:t>
            </a:r>
            <a:r>
              <a:rPr lang="en-US" sz="2800" b="1" dirty="0" err="1">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Kepada</a:t>
            </a:r>
            <a:r>
              <a:rPr lang="en-US" sz="2800" b="1" dirty="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 </a:t>
            </a:r>
            <a:r>
              <a:rPr lang="en-US" sz="2800" b="1" dirty="0" err="1">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Kami</a:t>
            </a:r>
            <a:r>
              <a:rPr lang="en-US" sz="2800" b="1" dirty="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 </a:t>
            </a:r>
            <a:r>
              <a:rPr lang="en-US" sz="2800" b="1" dirty="0" err="1">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Kebaikan</a:t>
            </a:r>
            <a:endParaRPr lang="en-US" sz="2800" b="1" dirty="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ndParaRPr>
          </a:p>
          <a:p>
            <a:pPr algn="ctr">
              <a:defRPr/>
            </a:pPr>
            <a:r>
              <a:rPr lang="en-US" sz="2800" b="1" dirty="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Di </a:t>
            </a:r>
            <a:r>
              <a:rPr lang="en-US" sz="2800" b="1" dirty="0" err="1">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Dunia</a:t>
            </a:r>
            <a:r>
              <a:rPr lang="en-US" sz="2800" b="1" dirty="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 Dan </a:t>
            </a:r>
            <a:r>
              <a:rPr lang="en-US" sz="2800" b="1" dirty="0" err="1">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Kebaikan</a:t>
            </a:r>
            <a:r>
              <a:rPr lang="en-US" sz="2800" b="1" dirty="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 Di </a:t>
            </a:r>
            <a:endParaRPr lang="en-US" sz="2800" b="1" dirty="0" smtClean="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ndParaRPr>
          </a:p>
          <a:p>
            <a:pPr algn="ctr">
              <a:defRPr/>
            </a:pPr>
            <a:r>
              <a:rPr lang="en-US" sz="2800" b="1" dirty="0" err="1" smtClean="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Akhirat</a:t>
            </a:r>
            <a:r>
              <a:rPr lang="en-US" sz="2800" b="1" dirty="0" smtClean="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 Serta </a:t>
            </a:r>
            <a:r>
              <a:rPr lang="en-US" sz="2800" b="1" dirty="0" err="1">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Hindarilah</a:t>
            </a:r>
            <a:r>
              <a:rPr lang="en-US" sz="2800" b="1" dirty="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 </a:t>
            </a:r>
            <a:r>
              <a:rPr lang="en-US" sz="2800" b="1" dirty="0" err="1">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Kami</a:t>
            </a:r>
            <a:r>
              <a:rPr lang="en-US" sz="2800" b="1" dirty="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 </a:t>
            </a:r>
            <a:endParaRPr lang="en-US" sz="2800" b="1" dirty="0" smtClean="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ndParaRPr>
          </a:p>
          <a:p>
            <a:pPr algn="ctr">
              <a:defRPr/>
            </a:pPr>
            <a:r>
              <a:rPr lang="en-US" sz="2800" b="1" dirty="0" smtClean="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Dari </a:t>
            </a:r>
            <a:r>
              <a:rPr lang="en-US" sz="2800" b="1" dirty="0" err="1" smtClean="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Seksaan</a:t>
            </a:r>
            <a:r>
              <a:rPr lang="en-US" sz="2800" b="1" dirty="0" smtClean="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 </a:t>
            </a:r>
            <a:r>
              <a:rPr lang="en-US" sz="2800" b="1" dirty="0" err="1">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Neraka</a:t>
            </a:r>
            <a:r>
              <a:rPr lang="en-US" sz="2800" b="1" dirty="0">
                <a:ln w="1905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rPr>
              <a:t>.</a:t>
            </a:r>
          </a:p>
        </p:txBody>
      </p:sp>
    </p:spTree>
    <p:extLst>
      <p:ext uri="{BB962C8B-B14F-4D97-AF65-F5344CB8AC3E}">
        <p14:creationId xmlns:p14="http://schemas.microsoft.com/office/powerpoint/2010/main" val="4294185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14348" y="188640"/>
            <a:ext cx="7500990" cy="584775"/>
          </a:xfrm>
          <a:prstGeom prst="rect">
            <a:avLst/>
          </a:prstGeom>
        </p:spPr>
        <p:txBody>
          <a:bodyPr wrap="square">
            <a:spAutoFit/>
          </a:bodyPr>
          <a:lstStyle/>
          <a:p>
            <a:pPr algn="ctr" fontAlgn="auto">
              <a:spcBef>
                <a:spcPts val="0"/>
              </a:spcBef>
              <a:spcAft>
                <a:spcPts val="0"/>
              </a:spcAft>
              <a:defRPr/>
            </a:pP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Wasiat</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Taqwa</a:t>
            </a:r>
            <a:endPar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3" name="Rectangle 2"/>
          <p:cNvSpPr/>
          <p:nvPr/>
        </p:nvSpPr>
        <p:spPr>
          <a:xfrm>
            <a:off x="142844" y="1347014"/>
            <a:ext cx="8915400" cy="1754326"/>
          </a:xfrm>
          <a:prstGeom prst="rect">
            <a:avLst/>
          </a:prstGeom>
          <a:solidFill>
            <a:srgbClr val="002060">
              <a:alpha val="15000"/>
            </a:srgbClr>
          </a:solidFill>
        </p:spPr>
        <p:txBody>
          <a:bodyPr wrap="square">
            <a:spAutoFit/>
          </a:bodyPr>
          <a:lstStyle/>
          <a:p>
            <a:pPr algn="ctr" rtl="1"/>
            <a:r>
              <a:rPr lang="ar-SA" sz="5400" b="1" dirty="0">
                <a:solidFill>
                  <a:srgbClr val="FFFF00"/>
                </a:solidFill>
                <a:latin typeface="Traditional Arabic" pitchFamily="18" charset="-78"/>
                <a:cs typeface="Traditional Arabic" pitchFamily="18" charset="-78"/>
              </a:rPr>
              <a:t>اِتَّقُوْا اللهَ، أُوْصِيْكُمْ وَإِيَّايَ بِتَقْوَى </a:t>
            </a:r>
            <a:r>
              <a:rPr lang="ar-SA" sz="5400" b="1" dirty="0" smtClean="0">
                <a:solidFill>
                  <a:srgbClr val="FFFF00"/>
                </a:solidFill>
                <a:latin typeface="Traditional Arabic" pitchFamily="18" charset="-78"/>
                <a:cs typeface="Traditional Arabic" pitchFamily="18" charset="-78"/>
              </a:rPr>
              <a:t>اللهِ وَطَاعَتِهِ لَعَلَّكُم تُفْلِحُونَ</a:t>
            </a:r>
            <a:endParaRPr lang="ms-MY" sz="4800" b="1" dirty="0">
              <a:ln>
                <a:solidFill>
                  <a:srgbClr val="FFC000"/>
                </a:solidFill>
              </a:ln>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endParaRPr>
          </a:p>
        </p:txBody>
      </p:sp>
      <p:sp>
        <p:nvSpPr>
          <p:cNvPr id="4" name="TextBox 3"/>
          <p:cNvSpPr txBox="1"/>
          <p:nvPr/>
        </p:nvSpPr>
        <p:spPr>
          <a:xfrm>
            <a:off x="0" y="3546158"/>
            <a:ext cx="9144000" cy="1815882"/>
          </a:xfrm>
          <a:prstGeom prst="rect">
            <a:avLst/>
          </a:prstGeom>
          <a:noFill/>
          <a:ln w="9525">
            <a:noFill/>
          </a:ln>
        </p:spPr>
        <p:txBody>
          <a:bodyPr wrap="square">
            <a:spAutoFit/>
          </a:bodyPr>
          <a:lstStyle/>
          <a:p>
            <a:pPr algn="ctr" fontAlgn="auto">
              <a:spcBef>
                <a:spcPts val="0"/>
              </a:spcBef>
              <a:spcAft>
                <a:spcPts val="0"/>
              </a:spcAft>
              <a:defRPr/>
            </a:pPr>
            <a:r>
              <a:rPr lang="en-US" sz="2800" b="1" dirty="0" err="1">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Bertaqwalah</a:t>
            </a:r>
            <a:r>
              <a:rPr lang="en-US" sz="2800" b="1" dirty="0">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kepada</a:t>
            </a:r>
            <a:r>
              <a:rPr lang="en-US" sz="2800" b="1" dirty="0">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Allah. </a:t>
            </a:r>
            <a:r>
              <a:rPr lang="en-US" sz="2800" b="1" dirty="0" err="1">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Aku</a:t>
            </a:r>
            <a:r>
              <a:rPr lang="en-US" sz="2800" b="1" dirty="0">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berpesan</a:t>
            </a:r>
            <a:r>
              <a:rPr lang="en-US" sz="2800" b="1" dirty="0">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kepada</a:t>
            </a:r>
            <a:r>
              <a:rPr lang="en-US" sz="2800" b="1" dirty="0">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kamu</a:t>
            </a:r>
            <a:r>
              <a:rPr lang="en-US" sz="2800" b="1" dirty="0">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dan</a:t>
            </a:r>
            <a:r>
              <a:rPr lang="en-US" sz="2800" b="1" dirty="0">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diriku</a:t>
            </a:r>
            <a:r>
              <a:rPr lang="en-US" sz="2800" b="1" dirty="0">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agar </a:t>
            </a:r>
            <a:r>
              <a:rPr lang="en-US" sz="2800" b="1" dirty="0" err="1">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bertaqwa</a:t>
            </a:r>
            <a:r>
              <a:rPr lang="en-US" sz="2800" b="1" dirty="0">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kepada</a:t>
            </a:r>
            <a:r>
              <a:rPr lang="en-US" sz="2800" b="1" dirty="0">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Allah. </a:t>
            </a:r>
            <a:r>
              <a:rPr lang="en-US" sz="2800" b="1" dirty="0" err="1">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Sesungguhnya</a:t>
            </a:r>
            <a:r>
              <a:rPr lang="en-US" sz="2800" b="1" dirty="0">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mereka</a:t>
            </a:r>
            <a:r>
              <a:rPr lang="en-US" sz="2800" b="1" dirty="0">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yang </a:t>
            </a:r>
            <a:r>
              <a:rPr lang="en-US" sz="2800" b="1" dirty="0" err="1">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bertaqwa</a:t>
            </a:r>
            <a:r>
              <a:rPr lang="en-US" sz="2800" b="1" dirty="0">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pasti</a:t>
            </a:r>
            <a:r>
              <a:rPr lang="en-US" sz="2800" b="1" dirty="0">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berjaya</a:t>
            </a:r>
            <a:endParaRPr lang="en-US" sz="2800" b="1" dirty="0">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22428982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42910" y="188640"/>
            <a:ext cx="7500990" cy="646331"/>
          </a:xfrm>
          <a:prstGeom prst="rect">
            <a:avLst/>
          </a:prstGeom>
        </p:spPr>
        <p:txBody>
          <a:bodyPr wrap="square">
            <a:spAutoFit/>
          </a:bodyPr>
          <a:lstStyle/>
          <a:p>
            <a:pPr algn="ctr" fontAlgn="auto">
              <a:spcBef>
                <a:spcPts val="0"/>
              </a:spcBef>
              <a:spcAft>
                <a:spcPts val="0"/>
              </a:spcAft>
              <a:defRPr/>
            </a:pPr>
            <a:r>
              <a:rPr lang="en-US" sz="36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Pesanan</a:t>
            </a:r>
            <a:r>
              <a:rPr lang="en-US" sz="36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6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Taqwa</a:t>
            </a:r>
            <a:endParaRPr lang="en-US" sz="36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3" name="Rounded Rectangle 2"/>
          <p:cNvSpPr/>
          <p:nvPr/>
        </p:nvSpPr>
        <p:spPr>
          <a:xfrm>
            <a:off x="1233518" y="4130136"/>
            <a:ext cx="7696200" cy="2035168"/>
          </a:xfrm>
          <a:prstGeom prst="roundRect">
            <a:avLst>
              <a:gd name="adj" fmla="val 49768"/>
            </a:avLst>
          </a:prstGeom>
          <a:solidFill>
            <a:srgbClr val="0000FF">
              <a:alpha val="43000"/>
            </a:srgbClr>
          </a:solidFill>
          <a:ln w="38100">
            <a:solidFill>
              <a:srgbClr val="FFFFFF"/>
            </a:solidFill>
          </a:ln>
          <a:effectLst>
            <a:glow rad="101600">
              <a:schemeClr val="tx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scene3d>
              <a:camera prst="perspectiveHeroicExtremeLeftFacing"/>
              <a:lightRig rig="threePt" dir="t"/>
            </a:scene3d>
          </a:bodyPr>
          <a:lstStyle/>
          <a:p>
            <a:pPr algn="ctr">
              <a:defRPr/>
            </a:pPr>
            <a:r>
              <a:rPr lang="en-US" sz="32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Mudah-mudahan</a:t>
            </a:r>
            <a:r>
              <a:rPr lang="en-US" sz="32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32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meraih</a:t>
            </a:r>
            <a:r>
              <a:rPr lang="en-US" sz="32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32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kebahagiaan</a:t>
            </a:r>
            <a:r>
              <a:rPr lang="en-US" sz="32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di </a:t>
            </a:r>
            <a:r>
              <a:rPr lang="en-US" sz="32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dunia</a:t>
            </a:r>
            <a:r>
              <a:rPr lang="en-US" sz="32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32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dan</a:t>
            </a:r>
            <a:r>
              <a:rPr lang="en-US" sz="32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di </a:t>
            </a:r>
            <a:r>
              <a:rPr lang="en-US" sz="32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akhirat</a:t>
            </a:r>
            <a:endParaRPr lang="en-US" sz="3200" b="1"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4" name="Curved Down Arrow 3"/>
          <p:cNvSpPr/>
          <p:nvPr/>
        </p:nvSpPr>
        <p:spPr>
          <a:xfrm rot="16354294" flipH="1">
            <a:off x="83710" y="3075159"/>
            <a:ext cx="2165630" cy="1322816"/>
          </a:xfrm>
          <a:prstGeom prst="curvedDownArrow">
            <a:avLst/>
          </a:prstGeom>
          <a:solidFill>
            <a:schemeClr val="bg1"/>
          </a:solidFill>
          <a:ln>
            <a:solidFill>
              <a:srgbClr val="FF0000"/>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ounded Rectangle 4"/>
          <p:cNvSpPr/>
          <p:nvPr/>
        </p:nvSpPr>
        <p:spPr>
          <a:xfrm>
            <a:off x="381000" y="1558368"/>
            <a:ext cx="3657600" cy="1981200"/>
          </a:xfrm>
          <a:prstGeom prst="roundRect">
            <a:avLst>
              <a:gd name="adj" fmla="val 36813"/>
            </a:avLst>
          </a:prstGeom>
          <a:solidFill>
            <a:srgbClr val="7030A0"/>
          </a:soli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171450" algn="ctr">
              <a:defRPr/>
            </a:pPr>
            <a:r>
              <a:rPr lang="en-US" sz="3200" dirty="0" err="1" smtClean="0">
                <a:ln>
                  <a:solidFill>
                    <a:schemeClr val="tx1"/>
                  </a:solidFill>
                </a:ln>
                <a:solidFill>
                  <a:schemeClr val="bg1"/>
                </a:solidFill>
                <a:effectLst>
                  <a:glow rad="101600">
                    <a:schemeClr val="tx1">
                      <a:alpha val="60000"/>
                    </a:schemeClr>
                  </a:glow>
                </a:effectLst>
                <a:latin typeface="Arial Black" pitchFamily="34" charset="0"/>
                <a:cs typeface="Arial" charset="0"/>
              </a:rPr>
              <a:t>Bertakwalah</a:t>
            </a:r>
            <a:r>
              <a:rPr lang="en-US" sz="3200" dirty="0" smtClean="0">
                <a:ln>
                  <a:solidFill>
                    <a:schemeClr val="tx1"/>
                  </a:solidFill>
                </a:ln>
                <a:solidFill>
                  <a:schemeClr val="bg1"/>
                </a:solidFill>
                <a:effectLst>
                  <a:glow rad="101600">
                    <a:schemeClr val="tx1">
                      <a:alpha val="60000"/>
                    </a:schemeClr>
                  </a:glow>
                </a:effectLst>
                <a:latin typeface="Arial Black" pitchFamily="34" charset="0"/>
                <a:cs typeface="Arial" charset="0"/>
              </a:rPr>
              <a:t> </a:t>
            </a:r>
            <a:r>
              <a:rPr lang="en-US" sz="3200" dirty="0" err="1" smtClean="0">
                <a:ln>
                  <a:solidFill>
                    <a:schemeClr val="tx1"/>
                  </a:solidFill>
                </a:ln>
                <a:solidFill>
                  <a:schemeClr val="bg1"/>
                </a:solidFill>
                <a:effectLst>
                  <a:glow rad="101600">
                    <a:schemeClr val="tx1">
                      <a:alpha val="60000"/>
                    </a:schemeClr>
                  </a:glow>
                </a:effectLst>
                <a:latin typeface="Arial Black" pitchFamily="34" charset="0"/>
                <a:cs typeface="Arial" charset="0"/>
              </a:rPr>
              <a:t>kepada</a:t>
            </a:r>
            <a:r>
              <a:rPr lang="en-US" sz="3200" dirty="0" smtClean="0">
                <a:ln>
                  <a:solidFill>
                    <a:schemeClr val="tx1"/>
                  </a:solidFill>
                </a:ln>
                <a:solidFill>
                  <a:schemeClr val="bg1"/>
                </a:solidFill>
                <a:effectLst>
                  <a:glow rad="101600">
                    <a:schemeClr val="tx1">
                      <a:alpha val="60000"/>
                    </a:schemeClr>
                  </a:glow>
                </a:effectLst>
                <a:latin typeface="Arial Black" pitchFamily="34" charset="0"/>
                <a:cs typeface="Arial" charset="0"/>
              </a:rPr>
              <a:t> Allah</a:t>
            </a:r>
            <a:endParaRPr lang="en-US" sz="3200" dirty="0">
              <a:ln>
                <a:solidFill>
                  <a:schemeClr val="tx1"/>
                </a:solidFill>
              </a:ln>
              <a:solidFill>
                <a:schemeClr val="bg1"/>
              </a:solidFill>
              <a:effectLst>
                <a:glow rad="101600">
                  <a:schemeClr val="tx1">
                    <a:alpha val="60000"/>
                  </a:schemeClr>
                </a:glow>
              </a:effectLst>
              <a:latin typeface="Arial Black" pitchFamily="34" charset="0"/>
              <a:cs typeface="Arial" charset="0"/>
            </a:endParaRPr>
          </a:p>
        </p:txBody>
      </p:sp>
    </p:spTree>
    <p:extLst>
      <p:ext uri="{BB962C8B-B14F-4D97-AF65-F5344CB8AC3E}">
        <p14:creationId xmlns:p14="http://schemas.microsoft.com/office/powerpoint/2010/main" val="7571622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42910" y="188640"/>
            <a:ext cx="7500990" cy="646331"/>
          </a:xfrm>
          <a:prstGeom prst="rect">
            <a:avLst/>
          </a:prstGeom>
        </p:spPr>
        <p:txBody>
          <a:bodyPr wrap="square">
            <a:spAutoFit/>
          </a:bodyPr>
          <a:lstStyle/>
          <a:p>
            <a:pPr algn="ctr" fontAlgn="auto">
              <a:spcBef>
                <a:spcPts val="0"/>
              </a:spcBef>
              <a:spcAft>
                <a:spcPts val="0"/>
              </a:spcAft>
              <a:defRPr/>
            </a:pPr>
            <a:r>
              <a:rPr lang="en-US" sz="36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KHUTBAH HARI INI</a:t>
            </a:r>
            <a:endParaRPr lang="en-US" sz="36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5" name="Rounded Rectangle 4"/>
          <p:cNvSpPr/>
          <p:nvPr/>
        </p:nvSpPr>
        <p:spPr>
          <a:xfrm>
            <a:off x="755576" y="1916832"/>
            <a:ext cx="8007424" cy="3238784"/>
          </a:xfrm>
          <a:prstGeom prst="roundRect">
            <a:avLst>
              <a:gd name="adj" fmla="val 36813"/>
            </a:avLst>
          </a:prstGeom>
          <a:ln/>
        </p:spPr>
        <p:style>
          <a:lnRef idx="3">
            <a:schemeClr val="lt1"/>
          </a:lnRef>
          <a:fillRef idx="1">
            <a:schemeClr val="dk1"/>
          </a:fillRef>
          <a:effectRef idx="1">
            <a:schemeClr val="dk1"/>
          </a:effectRef>
          <a:fontRef idx="minor">
            <a:schemeClr val="lt1"/>
          </a:fontRef>
        </p:style>
        <p:txBody>
          <a:bodyPr anchor="ctr"/>
          <a:lstStyle/>
          <a:p>
            <a:pPr algn="ctr" fontAlgn="auto">
              <a:spcBef>
                <a:spcPts val="0"/>
              </a:spcBef>
              <a:spcAft>
                <a:spcPts val="0"/>
              </a:spcAft>
              <a:defRPr/>
            </a:pPr>
            <a:r>
              <a:rPr lang="en-US" sz="5000" b="1" dirty="0">
                <a:ln w="12700">
                  <a:solidFill>
                    <a:srgbClr val="00B0F0"/>
                  </a:solidFill>
                  <a:prstDash val="solid"/>
                </a:ln>
                <a:solidFill>
                  <a:srgbClr val="C00000"/>
                </a:solidFill>
                <a:effectLst>
                  <a:outerShdw blurRad="41275" dist="20320" dir="1800000" algn="tl" rotWithShape="0">
                    <a:srgbClr val="000000">
                      <a:alpha val="40000"/>
                    </a:srgbClr>
                  </a:outerShdw>
                </a:effectLst>
                <a:latin typeface="Algerian" pitchFamily="82" charset="0"/>
              </a:rPr>
              <a:t>MEMAKNAI   NILAI </a:t>
            </a:r>
            <a:r>
              <a:rPr lang="en-US" sz="5000" b="1" dirty="0">
                <a:ln w="12700">
                  <a:solidFill>
                    <a:srgbClr val="00B0F0"/>
                  </a:solidFill>
                  <a:prstDash val="solid"/>
                </a:ln>
                <a:solidFill>
                  <a:schemeClr val="accent2">
                    <a:lumMod val="75000"/>
                  </a:schemeClr>
                </a:solidFill>
                <a:effectLst>
                  <a:outerShdw blurRad="41275" dist="20320" dir="1800000" algn="tl" rotWithShape="0">
                    <a:srgbClr val="000000">
                      <a:alpha val="40000"/>
                    </a:srgbClr>
                  </a:outerShdw>
                </a:effectLst>
                <a:latin typeface="Algerian" pitchFamily="82" charset="0"/>
              </a:rPr>
              <a:t>KESYUKURAN MELALUI IBADAT KORBAN</a:t>
            </a:r>
          </a:p>
        </p:txBody>
      </p:sp>
      <p:sp>
        <p:nvSpPr>
          <p:cNvPr id="6" name="Rectangle 5"/>
          <p:cNvSpPr/>
          <p:nvPr/>
        </p:nvSpPr>
        <p:spPr>
          <a:xfrm>
            <a:off x="1907704" y="5589240"/>
            <a:ext cx="5500439" cy="369332"/>
          </a:xfrm>
          <a:prstGeom prst="rect">
            <a:avLst/>
          </a:prstGeom>
        </p:spPr>
        <p:txBody>
          <a:bodyPr wrap="square">
            <a:spAutoFit/>
          </a:bodyPr>
          <a:lstStyle/>
          <a:p>
            <a:pPr algn="ctr" fontAlgn="auto">
              <a:spcBef>
                <a:spcPts val="0"/>
              </a:spcBef>
              <a:spcAft>
                <a:spcPts val="0"/>
              </a:spcAft>
              <a:defRPr/>
            </a:pPr>
            <a:r>
              <a:rPr lang="en-US" b="1" dirty="0">
                <a:ln>
                  <a:solidFill>
                    <a:sysClr val="windowText" lastClr="000000"/>
                  </a:solidFill>
                </a:ln>
                <a:solidFill>
                  <a:srgbClr val="FFFF00"/>
                </a:solidFill>
                <a:effectLst>
                  <a:glow rad="101600">
                    <a:schemeClr val="tx1">
                      <a:alpha val="60000"/>
                    </a:schemeClr>
                  </a:glow>
                  <a:outerShdw blurRad="38100" dist="38100" dir="2700000" algn="tl">
                    <a:srgbClr val="000000">
                      <a:alpha val="43137"/>
                    </a:srgbClr>
                  </a:outerShdw>
                </a:effectLst>
                <a:latin typeface="Berlin Sans FB Demi" pitchFamily="34" charset="0"/>
              </a:rPr>
              <a:t>06 </a:t>
            </a:r>
            <a:r>
              <a:rPr lang="en-US" b="1" dirty="0" err="1">
                <a:ln>
                  <a:solidFill>
                    <a:sysClr val="windowText" lastClr="000000"/>
                  </a:solidFill>
                </a:ln>
                <a:solidFill>
                  <a:srgbClr val="FFFF00"/>
                </a:solidFill>
                <a:effectLst>
                  <a:glow rad="101600">
                    <a:schemeClr val="tx1">
                      <a:alpha val="60000"/>
                    </a:schemeClr>
                  </a:glow>
                  <a:outerShdw blurRad="38100" dist="38100" dir="2700000" algn="tl">
                    <a:srgbClr val="000000">
                      <a:alpha val="43137"/>
                    </a:srgbClr>
                  </a:outerShdw>
                </a:effectLst>
                <a:latin typeface="Berlin Sans FB Demi" pitchFamily="34" charset="0"/>
              </a:rPr>
              <a:t>Zulhijjah</a:t>
            </a:r>
            <a:r>
              <a:rPr lang="en-US" b="1" dirty="0">
                <a:ln>
                  <a:solidFill>
                    <a:sysClr val="windowText" lastClr="000000"/>
                  </a:solidFill>
                </a:ln>
                <a:solidFill>
                  <a:srgbClr val="FFFF00"/>
                </a:solidFill>
                <a:effectLst>
                  <a:glow rad="101600">
                    <a:schemeClr val="tx1">
                      <a:alpha val="60000"/>
                    </a:schemeClr>
                  </a:glow>
                  <a:outerShdw blurRad="38100" dist="38100" dir="2700000" algn="tl">
                    <a:srgbClr val="000000">
                      <a:alpha val="43137"/>
                    </a:srgbClr>
                  </a:outerShdw>
                </a:effectLst>
                <a:latin typeface="Berlin Sans FB Demi" pitchFamily="34" charset="0"/>
              </a:rPr>
              <a:t> 1442H </a:t>
            </a:r>
            <a:r>
              <a:rPr lang="en-US" b="1" i="1" dirty="0" err="1">
                <a:ln>
                  <a:solidFill>
                    <a:sysClr val="windowText" lastClr="000000"/>
                  </a:solidFill>
                </a:ln>
                <a:solidFill>
                  <a:srgbClr val="FFFF00"/>
                </a:solidFill>
                <a:effectLst>
                  <a:glow rad="101600">
                    <a:schemeClr val="tx1">
                      <a:alpha val="60000"/>
                    </a:schemeClr>
                  </a:glow>
                  <a:outerShdw blurRad="38100" dist="38100" dir="2700000" algn="tl">
                    <a:srgbClr val="000000">
                      <a:alpha val="43137"/>
                    </a:srgbClr>
                  </a:outerShdw>
                </a:effectLst>
                <a:latin typeface="Berlin Sans FB Demi" pitchFamily="34" charset="0"/>
              </a:rPr>
              <a:t>bersamaan</a:t>
            </a:r>
            <a:r>
              <a:rPr lang="en-US" b="1" dirty="0">
                <a:ln>
                  <a:solidFill>
                    <a:sysClr val="windowText" lastClr="000000"/>
                  </a:solidFill>
                </a:ln>
                <a:solidFill>
                  <a:srgbClr val="FFFF00"/>
                </a:solidFill>
                <a:effectLst>
                  <a:glow rad="101600">
                    <a:schemeClr val="tx1">
                      <a:alpha val="60000"/>
                    </a:schemeClr>
                  </a:glow>
                  <a:outerShdw blurRad="38100" dist="38100" dir="2700000" algn="tl">
                    <a:srgbClr val="000000">
                      <a:alpha val="43137"/>
                    </a:srgbClr>
                  </a:outerShdw>
                </a:effectLst>
                <a:latin typeface="Berlin Sans FB Demi" pitchFamily="34" charset="0"/>
              </a:rPr>
              <a:t> 16 </a:t>
            </a:r>
            <a:r>
              <a:rPr lang="en-US" b="1" dirty="0" err="1">
                <a:ln>
                  <a:solidFill>
                    <a:sysClr val="windowText" lastClr="000000"/>
                  </a:solidFill>
                </a:ln>
                <a:solidFill>
                  <a:srgbClr val="FFFF00"/>
                </a:solidFill>
                <a:effectLst>
                  <a:glow rad="101600">
                    <a:schemeClr val="tx1">
                      <a:alpha val="60000"/>
                    </a:schemeClr>
                  </a:glow>
                  <a:outerShdw blurRad="38100" dist="38100" dir="2700000" algn="tl">
                    <a:srgbClr val="000000">
                      <a:alpha val="43137"/>
                    </a:srgbClr>
                  </a:outerShdw>
                </a:effectLst>
                <a:latin typeface="Berlin Sans FB Demi" pitchFamily="34" charset="0"/>
              </a:rPr>
              <a:t>Julai</a:t>
            </a:r>
            <a:r>
              <a:rPr lang="en-US" b="1" dirty="0">
                <a:ln>
                  <a:solidFill>
                    <a:sysClr val="windowText" lastClr="000000"/>
                  </a:solidFill>
                </a:ln>
                <a:solidFill>
                  <a:srgbClr val="FFFF00"/>
                </a:solidFill>
                <a:effectLst>
                  <a:glow rad="101600">
                    <a:schemeClr val="tx1">
                      <a:alpha val="60000"/>
                    </a:schemeClr>
                  </a:glow>
                  <a:outerShdw blurRad="38100" dist="38100" dir="2700000" algn="tl">
                    <a:srgbClr val="000000">
                      <a:alpha val="43137"/>
                    </a:srgbClr>
                  </a:outerShdw>
                </a:effectLst>
                <a:latin typeface="Berlin Sans FB Demi" pitchFamily="34" charset="0"/>
              </a:rPr>
              <a:t> 2021M</a:t>
            </a:r>
          </a:p>
        </p:txBody>
      </p:sp>
    </p:spTree>
    <p:extLst>
      <p:ext uri="{BB962C8B-B14F-4D97-AF65-F5344CB8AC3E}">
        <p14:creationId xmlns:p14="http://schemas.microsoft.com/office/powerpoint/2010/main" val="21349146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85720" y="44624"/>
            <a:ext cx="8501122" cy="523220"/>
          </a:xfrm>
          <a:prstGeom prst="rect">
            <a:avLst/>
          </a:prstGeom>
        </p:spPr>
        <p:txBody>
          <a:bodyPr wrap="square">
            <a:spAutoFit/>
          </a:bodyPr>
          <a:lstStyle/>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Umat</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Islam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Bakal</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menyambut</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Idiladha</a:t>
            </a:r>
            <a:endPar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6" name="Rounded Rectangle 5"/>
          <p:cNvSpPr/>
          <p:nvPr/>
        </p:nvSpPr>
        <p:spPr>
          <a:xfrm>
            <a:off x="304800" y="1524000"/>
            <a:ext cx="3810000" cy="1544960"/>
          </a:xfrm>
          <a:prstGeom prst="roundRect">
            <a:avLst>
              <a:gd name="adj" fmla="val 11364"/>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50000" t="50000" r="50000" b="50000"/>
            </a:path>
            <a:tileRect/>
          </a:gra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Ibadah</a:t>
            </a:r>
            <a:r>
              <a:rPr lang="en-US" sz="30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30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Korban</a:t>
            </a:r>
            <a:endParaRPr lang="en-US" sz="3000" dirty="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cxnSp>
        <p:nvCxnSpPr>
          <p:cNvPr id="7" name="Elbow Connector 6"/>
          <p:cNvCxnSpPr/>
          <p:nvPr/>
        </p:nvCxnSpPr>
        <p:spPr>
          <a:xfrm rot="5400000">
            <a:off x="7608115" y="3893347"/>
            <a:ext cx="1285884" cy="357190"/>
          </a:xfrm>
          <a:prstGeom prst="bentConnector3">
            <a:avLst>
              <a:gd name="adj1" fmla="val 50000"/>
            </a:avLst>
          </a:prstGeom>
          <a:ln w="76200">
            <a:solidFill>
              <a:srgbClr val="FFFF00"/>
            </a:solidFill>
            <a:tailEnd type="arrow"/>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755576" y="3284984"/>
            <a:ext cx="7969320" cy="3096776"/>
          </a:xfrm>
          <a:prstGeom prst="roundRect">
            <a:avLst>
              <a:gd name="adj" fmla="val 11364"/>
            </a:avLst>
          </a:prstGeom>
          <a:solidFill>
            <a:srgbClr val="FF0000"/>
          </a:soli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Menurut</a:t>
            </a:r>
            <a:r>
              <a:rPr lang="en-US" sz="28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syarak</a:t>
            </a:r>
            <a:r>
              <a:rPr lang="en-US" sz="28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 </a:t>
            </a:r>
            <a:r>
              <a:rPr lang="en-US" sz="28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sembelihan</a:t>
            </a:r>
            <a:r>
              <a:rPr lang="en-US" sz="28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haiwan</a:t>
            </a:r>
            <a:r>
              <a:rPr lang="en-US" sz="28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ternak</a:t>
            </a:r>
            <a:r>
              <a:rPr lang="en-US" sz="28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yang </a:t>
            </a:r>
            <a:r>
              <a:rPr lang="en-US" sz="28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tertentu</a:t>
            </a:r>
            <a:r>
              <a:rPr lang="en-US" sz="28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dengan</a:t>
            </a:r>
            <a:r>
              <a:rPr lang="en-US" sz="28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niat</a:t>
            </a:r>
            <a:r>
              <a:rPr lang="en-US" sz="28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mendekatkan</a:t>
            </a:r>
            <a:r>
              <a:rPr lang="en-US" sz="28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diri</a:t>
            </a:r>
            <a:r>
              <a:rPr lang="en-US" sz="28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kepada</a:t>
            </a:r>
            <a:r>
              <a:rPr lang="en-US" sz="28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Allah </a:t>
            </a:r>
            <a:r>
              <a:rPr lang="en-US" sz="28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swt</a:t>
            </a:r>
            <a:r>
              <a:rPr lang="en-US" sz="28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pada</a:t>
            </a:r>
            <a:r>
              <a:rPr lang="en-US" sz="28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waktu-waktu</a:t>
            </a:r>
            <a:r>
              <a:rPr lang="en-US" sz="28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tertentu</a:t>
            </a:r>
            <a:r>
              <a:rPr lang="en-US" sz="28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yang di </a:t>
            </a:r>
            <a:r>
              <a:rPr lang="en-US" sz="28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khaskan</a:t>
            </a:r>
            <a:r>
              <a:rPr lang="en-US" sz="28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iaitu</a:t>
            </a:r>
            <a:r>
              <a:rPr lang="en-US" sz="28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pada</a:t>
            </a:r>
            <a:r>
              <a:rPr lang="en-US" sz="28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hari</a:t>
            </a:r>
            <a:r>
              <a:rPr lang="en-US" sz="28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raya</a:t>
            </a:r>
            <a:r>
              <a:rPr lang="en-US" sz="28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Aidil</a:t>
            </a:r>
            <a:r>
              <a:rPr lang="en-US" sz="28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Adha</a:t>
            </a:r>
            <a:r>
              <a:rPr lang="en-US" sz="28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dan</a:t>
            </a:r>
            <a:r>
              <a:rPr lang="en-US" sz="28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tiga</a:t>
            </a:r>
            <a:r>
              <a:rPr lang="en-US" sz="28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hari</a:t>
            </a:r>
            <a:r>
              <a:rPr lang="en-US" sz="28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tasyriq</a:t>
            </a:r>
            <a:r>
              <a:rPr lang="en-US" sz="28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selepasnya</a:t>
            </a:r>
            <a:endParaRPr lang="en-US" sz="28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Tree>
    <p:extLst>
      <p:ext uri="{BB962C8B-B14F-4D97-AF65-F5344CB8AC3E}">
        <p14:creationId xmlns:p14="http://schemas.microsoft.com/office/powerpoint/2010/main" val="23566774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6200" y="44624"/>
            <a:ext cx="9067800" cy="954107"/>
          </a:xfrm>
          <a:prstGeom prst="rect">
            <a:avLst/>
          </a:prstGeom>
        </p:spPr>
        <p:txBody>
          <a:bodyPr wrap="square">
            <a:spAutoFit/>
          </a:bodyPr>
          <a:lstStyle/>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Firman</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Allah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dalam</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p>
          <a:p>
            <a:pPr algn="ctr" fontAlgn="auto">
              <a:spcBef>
                <a:spcPts val="0"/>
              </a:spcBef>
              <a:spcAft>
                <a:spcPts val="0"/>
              </a:spcAft>
              <a:defRPr/>
            </a:pP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Surah al-</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Kauthar</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ayat</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ke</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2</a:t>
            </a:r>
            <a:endPar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3" name="Rectangle 2"/>
          <p:cNvSpPr/>
          <p:nvPr/>
        </p:nvSpPr>
        <p:spPr>
          <a:xfrm>
            <a:off x="710208" y="3789040"/>
            <a:ext cx="7799783" cy="1015663"/>
          </a:xfrm>
          <a:prstGeom prst="rect">
            <a:avLst/>
          </a:prstGeom>
          <a:solidFill>
            <a:schemeClr val="accent6">
              <a:lumMod val="50000"/>
              <a:alpha val="24000"/>
            </a:schemeClr>
          </a:solidFill>
        </p:spPr>
        <p:txBody>
          <a:bodyPr wrap="square">
            <a:spAutoFit/>
          </a:bodyPr>
          <a:lstStyle/>
          <a:p>
            <a:r>
              <a:rPr lang="en-US" sz="3000" dirty="0" err="1">
                <a:ln w="18415" cmpd="sng">
                  <a:solidFill>
                    <a:srgbClr val="FFFFFF"/>
                  </a:solidFill>
                  <a:prstDash val="solid"/>
                </a:ln>
                <a:solidFill>
                  <a:srgbClr val="FFFFFF"/>
                </a:solidFill>
                <a:effectLst>
                  <a:outerShdw blurRad="50800" dist="38100" dir="18900000" algn="bl" rotWithShape="0">
                    <a:prstClr val="black">
                      <a:alpha val="40000"/>
                    </a:prstClr>
                  </a:outerShdw>
                </a:effectLst>
                <a:latin typeface="Arial" pitchFamily="34" charset="0"/>
                <a:cs typeface="Arial" pitchFamily="34" charset="0"/>
              </a:rPr>
              <a:t>Bermaksud</a:t>
            </a:r>
            <a:r>
              <a:rPr lang="en-US" sz="3000" dirty="0">
                <a:ln w="18415" cmpd="sng">
                  <a:solidFill>
                    <a:srgbClr val="FFFFFF"/>
                  </a:solidFill>
                  <a:prstDash val="solid"/>
                </a:ln>
                <a:solidFill>
                  <a:srgbClr val="FFFFFF"/>
                </a:solidFill>
                <a:effectLst>
                  <a:outerShdw blurRad="50800" dist="38100" dir="18900000" algn="bl" rotWithShape="0">
                    <a:prstClr val="black">
                      <a:alpha val="40000"/>
                    </a:prstClr>
                  </a:outerShdw>
                </a:effectLst>
                <a:latin typeface="Arial" pitchFamily="34" charset="0"/>
                <a:cs typeface="Arial" pitchFamily="34" charset="0"/>
              </a:rPr>
              <a:t>: “</a:t>
            </a:r>
            <a:r>
              <a:rPr lang="en-US" sz="3000" dirty="0" err="1">
                <a:ln w="18415" cmpd="sng">
                  <a:solidFill>
                    <a:srgbClr val="FFFFFF"/>
                  </a:solidFill>
                  <a:prstDash val="solid"/>
                </a:ln>
                <a:solidFill>
                  <a:srgbClr val="FFFFFF"/>
                </a:solidFill>
                <a:effectLst>
                  <a:outerShdw blurRad="50800" dist="38100" dir="18900000" algn="bl" rotWithShape="0">
                    <a:prstClr val="black">
                      <a:alpha val="40000"/>
                    </a:prstClr>
                  </a:outerShdw>
                </a:effectLst>
                <a:latin typeface="Arial" pitchFamily="34" charset="0"/>
                <a:cs typeface="Arial" pitchFamily="34" charset="0"/>
              </a:rPr>
              <a:t>Maka</a:t>
            </a:r>
            <a:r>
              <a:rPr lang="en-US" sz="3000" dirty="0">
                <a:ln w="18415" cmpd="sng">
                  <a:solidFill>
                    <a:srgbClr val="FFFFFF"/>
                  </a:solidFill>
                  <a:prstDash val="solid"/>
                </a:ln>
                <a:solidFill>
                  <a:srgbClr val="FFFFFF"/>
                </a:solidFill>
                <a:effectLst>
                  <a:outerShdw blurRad="50800" dist="38100" dir="18900000" algn="bl" rotWithShape="0">
                    <a:prstClr val="black">
                      <a:alpha val="40000"/>
                    </a:prstClr>
                  </a:outerShdw>
                </a:effectLst>
                <a:latin typeface="Arial" pitchFamily="34" charset="0"/>
                <a:cs typeface="Arial" pitchFamily="34" charset="0"/>
              </a:rPr>
              <a:t> </a:t>
            </a:r>
            <a:r>
              <a:rPr lang="en-US" sz="3000" dirty="0" err="1">
                <a:ln w="18415" cmpd="sng">
                  <a:solidFill>
                    <a:srgbClr val="FFFFFF"/>
                  </a:solidFill>
                  <a:prstDash val="solid"/>
                </a:ln>
                <a:solidFill>
                  <a:srgbClr val="FFFFFF"/>
                </a:solidFill>
                <a:effectLst>
                  <a:outerShdw blurRad="50800" dist="38100" dir="18900000" algn="bl" rotWithShape="0">
                    <a:prstClr val="black">
                      <a:alpha val="40000"/>
                    </a:prstClr>
                  </a:outerShdw>
                </a:effectLst>
                <a:latin typeface="Arial" pitchFamily="34" charset="0"/>
                <a:cs typeface="Arial" pitchFamily="34" charset="0"/>
              </a:rPr>
              <a:t>tunaikanlah</a:t>
            </a:r>
            <a:r>
              <a:rPr lang="en-US" sz="3000" dirty="0">
                <a:ln w="18415" cmpd="sng">
                  <a:solidFill>
                    <a:srgbClr val="FFFFFF"/>
                  </a:solidFill>
                  <a:prstDash val="solid"/>
                </a:ln>
                <a:solidFill>
                  <a:srgbClr val="FFFFFF"/>
                </a:solidFill>
                <a:effectLst>
                  <a:outerShdw blurRad="50800" dist="38100" dir="18900000" algn="bl" rotWithShape="0">
                    <a:prstClr val="black">
                      <a:alpha val="40000"/>
                    </a:prstClr>
                  </a:outerShdw>
                </a:effectLst>
                <a:latin typeface="Arial" pitchFamily="34" charset="0"/>
                <a:cs typeface="Arial" pitchFamily="34" charset="0"/>
              </a:rPr>
              <a:t> </a:t>
            </a:r>
            <a:r>
              <a:rPr lang="en-US" sz="3000" dirty="0" err="1">
                <a:ln w="18415" cmpd="sng">
                  <a:solidFill>
                    <a:srgbClr val="FFFFFF"/>
                  </a:solidFill>
                  <a:prstDash val="solid"/>
                </a:ln>
                <a:solidFill>
                  <a:srgbClr val="FFFFFF"/>
                </a:solidFill>
                <a:effectLst>
                  <a:outerShdw blurRad="50800" dist="38100" dir="18900000" algn="bl" rotWithShape="0">
                    <a:prstClr val="black">
                      <a:alpha val="40000"/>
                    </a:prstClr>
                  </a:outerShdw>
                </a:effectLst>
                <a:latin typeface="Arial" pitchFamily="34" charset="0"/>
                <a:cs typeface="Arial" pitchFamily="34" charset="0"/>
              </a:rPr>
              <a:t>sembahyang</a:t>
            </a:r>
            <a:r>
              <a:rPr lang="en-US" sz="3000" dirty="0">
                <a:ln w="18415" cmpd="sng">
                  <a:solidFill>
                    <a:srgbClr val="FFFFFF"/>
                  </a:solidFill>
                  <a:prstDash val="solid"/>
                </a:ln>
                <a:solidFill>
                  <a:srgbClr val="FFFFFF"/>
                </a:solidFill>
                <a:effectLst>
                  <a:outerShdw blurRad="50800" dist="38100" dir="18900000" algn="bl" rotWithShape="0">
                    <a:prstClr val="black">
                      <a:alpha val="40000"/>
                    </a:prstClr>
                  </a:outerShdw>
                </a:effectLst>
                <a:latin typeface="Arial" pitchFamily="34" charset="0"/>
                <a:cs typeface="Arial" pitchFamily="34" charset="0"/>
              </a:rPr>
              <a:t> </a:t>
            </a:r>
            <a:r>
              <a:rPr lang="en-US" sz="3000" dirty="0" err="1">
                <a:ln w="18415" cmpd="sng">
                  <a:solidFill>
                    <a:srgbClr val="FFFFFF"/>
                  </a:solidFill>
                  <a:prstDash val="solid"/>
                </a:ln>
                <a:solidFill>
                  <a:srgbClr val="FFFFFF"/>
                </a:solidFill>
                <a:effectLst>
                  <a:outerShdw blurRad="50800" dist="38100" dir="18900000" algn="bl" rotWithShape="0">
                    <a:prstClr val="black">
                      <a:alpha val="40000"/>
                    </a:prstClr>
                  </a:outerShdw>
                </a:effectLst>
                <a:latin typeface="Arial" pitchFamily="34" charset="0"/>
                <a:cs typeface="Arial" pitchFamily="34" charset="0"/>
              </a:rPr>
              <a:t>kerana</a:t>
            </a:r>
            <a:r>
              <a:rPr lang="en-US" sz="3000" dirty="0">
                <a:ln w="18415" cmpd="sng">
                  <a:solidFill>
                    <a:srgbClr val="FFFFFF"/>
                  </a:solidFill>
                  <a:prstDash val="solid"/>
                </a:ln>
                <a:solidFill>
                  <a:srgbClr val="FFFFFF"/>
                </a:solidFill>
                <a:effectLst>
                  <a:outerShdw blurRad="50800" dist="38100" dir="18900000" algn="bl" rotWithShape="0">
                    <a:prstClr val="black">
                      <a:alpha val="40000"/>
                    </a:prstClr>
                  </a:outerShdw>
                </a:effectLst>
                <a:latin typeface="Arial" pitchFamily="34" charset="0"/>
                <a:cs typeface="Arial" pitchFamily="34" charset="0"/>
              </a:rPr>
              <a:t> </a:t>
            </a:r>
            <a:r>
              <a:rPr lang="en-US" sz="3000" dirty="0" err="1">
                <a:ln w="18415" cmpd="sng">
                  <a:solidFill>
                    <a:srgbClr val="FFFFFF"/>
                  </a:solidFill>
                  <a:prstDash val="solid"/>
                </a:ln>
                <a:solidFill>
                  <a:srgbClr val="FFFFFF"/>
                </a:solidFill>
                <a:effectLst>
                  <a:outerShdw blurRad="50800" dist="38100" dir="18900000" algn="bl" rotWithShape="0">
                    <a:prstClr val="black">
                      <a:alpha val="40000"/>
                    </a:prstClr>
                  </a:outerShdw>
                </a:effectLst>
                <a:latin typeface="Arial" pitchFamily="34" charset="0"/>
                <a:cs typeface="Arial" pitchFamily="34" charset="0"/>
              </a:rPr>
              <a:t>Tuhanmu</a:t>
            </a:r>
            <a:r>
              <a:rPr lang="en-US" sz="3000" dirty="0">
                <a:ln w="18415" cmpd="sng">
                  <a:solidFill>
                    <a:srgbClr val="FFFFFF"/>
                  </a:solidFill>
                  <a:prstDash val="solid"/>
                </a:ln>
                <a:solidFill>
                  <a:srgbClr val="FFFFFF"/>
                </a:solidFill>
                <a:effectLst>
                  <a:outerShdw blurRad="50800" dist="38100" dir="18900000" algn="bl" rotWithShape="0">
                    <a:prstClr val="black">
                      <a:alpha val="40000"/>
                    </a:prstClr>
                  </a:outerShdw>
                </a:effectLst>
                <a:latin typeface="Arial" pitchFamily="34" charset="0"/>
                <a:cs typeface="Arial" pitchFamily="34" charset="0"/>
              </a:rPr>
              <a:t> </a:t>
            </a:r>
            <a:r>
              <a:rPr lang="en-US" sz="3000" dirty="0" err="1">
                <a:ln w="18415" cmpd="sng">
                  <a:solidFill>
                    <a:srgbClr val="FFFFFF"/>
                  </a:solidFill>
                  <a:prstDash val="solid"/>
                </a:ln>
                <a:solidFill>
                  <a:srgbClr val="FFFFFF"/>
                </a:solidFill>
                <a:effectLst>
                  <a:outerShdw blurRad="50800" dist="38100" dir="18900000" algn="bl" rotWithShape="0">
                    <a:prstClr val="black">
                      <a:alpha val="40000"/>
                    </a:prstClr>
                  </a:outerShdw>
                </a:effectLst>
                <a:latin typeface="Arial" pitchFamily="34" charset="0"/>
                <a:cs typeface="Arial" pitchFamily="34" charset="0"/>
              </a:rPr>
              <a:t>dan</a:t>
            </a:r>
            <a:r>
              <a:rPr lang="en-US" sz="3000" dirty="0">
                <a:ln w="18415" cmpd="sng">
                  <a:solidFill>
                    <a:srgbClr val="FFFFFF"/>
                  </a:solidFill>
                  <a:prstDash val="solid"/>
                </a:ln>
                <a:solidFill>
                  <a:srgbClr val="FFFFFF"/>
                </a:solidFill>
                <a:effectLst>
                  <a:outerShdw blurRad="50800" dist="38100" dir="18900000" algn="bl" rotWithShape="0">
                    <a:prstClr val="black">
                      <a:alpha val="40000"/>
                    </a:prstClr>
                  </a:outerShdw>
                </a:effectLst>
                <a:latin typeface="Arial" pitchFamily="34" charset="0"/>
                <a:cs typeface="Arial" pitchFamily="34" charset="0"/>
              </a:rPr>
              <a:t> </a:t>
            </a:r>
            <a:r>
              <a:rPr lang="en-US" sz="3000" dirty="0" err="1">
                <a:ln w="18415" cmpd="sng">
                  <a:solidFill>
                    <a:srgbClr val="FFFFFF"/>
                  </a:solidFill>
                  <a:prstDash val="solid"/>
                </a:ln>
                <a:solidFill>
                  <a:srgbClr val="FFFFFF"/>
                </a:solidFill>
                <a:effectLst>
                  <a:outerShdw blurRad="50800" dist="38100" dir="18900000" algn="bl" rotWithShape="0">
                    <a:prstClr val="black">
                      <a:alpha val="40000"/>
                    </a:prstClr>
                  </a:outerShdw>
                </a:effectLst>
                <a:latin typeface="Arial" pitchFamily="34" charset="0"/>
                <a:cs typeface="Arial" pitchFamily="34" charset="0"/>
              </a:rPr>
              <a:t>sembelihlah</a:t>
            </a:r>
            <a:r>
              <a:rPr lang="en-US" sz="3000" dirty="0">
                <a:ln w="18415" cmpd="sng">
                  <a:solidFill>
                    <a:srgbClr val="FFFFFF"/>
                  </a:solidFill>
                  <a:prstDash val="solid"/>
                </a:ln>
                <a:solidFill>
                  <a:srgbClr val="FFFFFF"/>
                </a:solidFill>
                <a:effectLst>
                  <a:outerShdw blurRad="50800" dist="38100" dir="18900000" algn="bl" rotWithShape="0">
                    <a:prstClr val="black">
                      <a:alpha val="40000"/>
                    </a:prstClr>
                  </a:outerShdw>
                </a:effectLst>
                <a:latin typeface="Arial" pitchFamily="34" charset="0"/>
                <a:cs typeface="Arial" pitchFamily="34" charset="0"/>
              </a:rPr>
              <a:t> </a:t>
            </a:r>
            <a:r>
              <a:rPr lang="en-US" sz="3000" dirty="0" err="1">
                <a:ln w="18415" cmpd="sng">
                  <a:solidFill>
                    <a:srgbClr val="FFFFFF"/>
                  </a:solidFill>
                  <a:prstDash val="solid"/>
                </a:ln>
                <a:solidFill>
                  <a:srgbClr val="FFFFFF"/>
                </a:solidFill>
                <a:effectLst>
                  <a:outerShdw blurRad="50800" dist="38100" dir="18900000" algn="bl" rotWithShape="0">
                    <a:prstClr val="black">
                      <a:alpha val="40000"/>
                    </a:prstClr>
                  </a:outerShdw>
                </a:effectLst>
                <a:latin typeface="Arial" pitchFamily="34" charset="0"/>
                <a:cs typeface="Arial" pitchFamily="34" charset="0"/>
              </a:rPr>
              <a:t>korban</a:t>
            </a:r>
            <a:r>
              <a:rPr lang="en-US" sz="3000" dirty="0">
                <a:ln w="18415" cmpd="sng">
                  <a:solidFill>
                    <a:srgbClr val="FFFFFF"/>
                  </a:solidFill>
                  <a:prstDash val="solid"/>
                </a:ln>
                <a:solidFill>
                  <a:srgbClr val="FFFFFF"/>
                </a:solidFill>
                <a:effectLst>
                  <a:outerShdw blurRad="50800" dist="38100" dir="18900000" algn="bl" rotWithShape="0">
                    <a:prstClr val="black">
                      <a:alpha val="40000"/>
                    </a:prstClr>
                  </a:outerShdw>
                </a:effectLst>
                <a:latin typeface="Arial" pitchFamily="34" charset="0"/>
                <a:cs typeface="Arial" pitchFamily="34" charset="0"/>
              </a:rPr>
              <a:t>”.</a:t>
            </a:r>
          </a:p>
        </p:txBody>
      </p:sp>
      <p:sp>
        <p:nvSpPr>
          <p:cNvPr id="4" name="Rectangle 3"/>
          <p:cNvSpPr/>
          <p:nvPr/>
        </p:nvSpPr>
        <p:spPr>
          <a:xfrm>
            <a:off x="-27062" y="1772816"/>
            <a:ext cx="9144000" cy="1323439"/>
          </a:xfrm>
          <a:prstGeom prst="rect">
            <a:avLst/>
          </a:prstGeom>
          <a:solidFill>
            <a:srgbClr val="002060">
              <a:alpha val="31000"/>
            </a:srgbClr>
          </a:solidFill>
        </p:spPr>
        <p:txBody>
          <a:bodyPr wrap="square">
            <a:spAutoFit/>
          </a:bodyPr>
          <a:lstStyle/>
          <a:p>
            <a:pPr algn="ctr"/>
            <a:r>
              <a:rPr lang="ar-SA" sz="8000" b="1" dirty="0">
                <a:ln w="12700">
                  <a:solidFill>
                    <a:schemeClr val="tx1"/>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فَصَلِّ لِرَبِّكَ وَانْحَرْ</a:t>
            </a:r>
            <a:endParaRPr lang="en-MY" sz="8000" b="1" dirty="0">
              <a:ln w="12700">
                <a:solidFill>
                  <a:schemeClr val="tx1"/>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endParaRPr>
          </a:p>
        </p:txBody>
      </p:sp>
    </p:spTree>
    <p:extLst>
      <p:ext uri="{BB962C8B-B14F-4D97-AF65-F5344CB8AC3E}">
        <p14:creationId xmlns:p14="http://schemas.microsoft.com/office/powerpoint/2010/main" val="6989053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489</TotalTime>
  <Words>1549</Words>
  <Application>Microsoft Office PowerPoint</Application>
  <PresentationFormat>On-screen Show (4:3)</PresentationFormat>
  <Paragraphs>147</Paragraphs>
  <Slides>41</Slides>
  <Notes>0</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IB</dc:creator>
  <cp:lastModifiedBy>USER</cp:lastModifiedBy>
  <cp:revision>44</cp:revision>
  <dcterms:created xsi:type="dcterms:W3CDTF">2013-04-16T13:50:12Z</dcterms:created>
  <dcterms:modified xsi:type="dcterms:W3CDTF">2021-07-15T01:08:01Z</dcterms:modified>
</cp:coreProperties>
</file>